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4" r:id="rId4"/>
    <p:sldId id="260" r:id="rId5"/>
    <p:sldId id="261" r:id="rId6"/>
    <p:sldId id="262" r:id="rId7"/>
    <p:sldId id="256" r:id="rId8"/>
    <p:sldId id="257" r:id="rId9"/>
    <p:sldId id="263" r:id="rId10"/>
    <p:sldId id="265" r:id="rId11"/>
    <p:sldId id="266" r:id="rId12"/>
    <p:sldId id="267" r:id="rId13"/>
    <p:sldId id="270" r:id="rId14"/>
    <p:sldId id="268" r:id="rId15"/>
    <p:sldId id="271" r:id="rId16"/>
    <p:sldId id="269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A179684C-EB85-44AE-8A52-37463A6E20B1}">
          <p14:sldIdLst>
            <p14:sldId id="258"/>
            <p14:sldId id="259"/>
            <p14:sldId id="264"/>
            <p14:sldId id="260"/>
            <p14:sldId id="261"/>
            <p14:sldId id="262"/>
            <p14:sldId id="256"/>
            <p14:sldId id="257"/>
            <p14:sldId id="263"/>
            <p14:sldId id="265"/>
            <p14:sldId id="266"/>
            <p14:sldId id="267"/>
            <p14:sldId id="270"/>
            <p14:sldId id="268"/>
            <p14:sldId id="271"/>
            <p14:sldId id="269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0AF4DCA-C48B-4E44-B7E3-AB653C2C614E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570FE0A-EFE1-4083-9608-09B7F92CF0C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93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DCA-C48B-4E44-B7E3-AB653C2C614E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FE0A-EFE1-4083-9608-09B7F92CF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23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DCA-C48B-4E44-B7E3-AB653C2C614E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FE0A-EFE1-4083-9608-09B7F92CF0C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693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DCA-C48B-4E44-B7E3-AB653C2C614E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FE0A-EFE1-4083-9608-09B7F92CF0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52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DCA-C48B-4E44-B7E3-AB653C2C614E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FE0A-EFE1-4083-9608-09B7F92CF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06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DCA-C48B-4E44-B7E3-AB653C2C614E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FE0A-EFE1-4083-9608-09B7F92CF0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477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DCA-C48B-4E44-B7E3-AB653C2C614E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FE0A-EFE1-4083-9608-09B7F92CF0C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211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DCA-C48B-4E44-B7E3-AB653C2C614E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FE0A-EFE1-4083-9608-09B7F92CF0C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85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DCA-C48B-4E44-B7E3-AB653C2C614E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FE0A-EFE1-4083-9608-09B7F92CF0C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1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DCA-C48B-4E44-B7E3-AB653C2C614E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FE0A-EFE1-4083-9608-09B7F92CF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845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DCA-C48B-4E44-B7E3-AB653C2C614E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FE0A-EFE1-4083-9608-09B7F92CF0C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08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DCA-C48B-4E44-B7E3-AB653C2C614E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FE0A-EFE1-4083-9608-09B7F92CF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373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DCA-C48B-4E44-B7E3-AB653C2C614E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FE0A-EFE1-4083-9608-09B7F92CF0C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8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DCA-C48B-4E44-B7E3-AB653C2C614E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FE0A-EFE1-4083-9608-09B7F92CF0C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01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DCA-C48B-4E44-B7E3-AB653C2C614E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FE0A-EFE1-4083-9608-09B7F92CF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13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DCA-C48B-4E44-B7E3-AB653C2C614E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FE0A-EFE1-4083-9608-09B7F92CF0C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88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4DCA-C48B-4E44-B7E3-AB653C2C614E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FE0A-EFE1-4083-9608-09B7F92CF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01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AF4DCA-C48B-4E44-B7E3-AB653C2C614E}" type="datetimeFigureOut">
              <a:rPr lang="zh-TW" altLang="en-US" smtClean="0"/>
              <a:t>2022/10/25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70FE0A-EFE1-4083-9608-09B7F92CF0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07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79DE0D-6EBD-8A03-362B-75D0CA29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038" y="982134"/>
            <a:ext cx="9601196" cy="1704788"/>
          </a:xfrm>
        </p:spPr>
        <p:txBody>
          <a:bodyPr>
            <a:normAutofit/>
          </a:bodyPr>
          <a:lstStyle/>
          <a:p>
            <a:r>
              <a:rPr lang="zh-TW" altLang="en-US" dirty="0"/>
              <a:t>電腦軟體應用與處理</a:t>
            </a:r>
            <a:br>
              <a:rPr lang="en-US" altLang="zh-TW" dirty="0"/>
            </a:br>
            <a:r>
              <a:rPr lang="en-US" altLang="zh-TW" dirty="0"/>
              <a:t>office</a:t>
            </a:r>
            <a:r>
              <a:rPr lang="zh-TW" altLang="en-US" dirty="0"/>
              <a:t>軟體應用</a:t>
            </a:r>
            <a:r>
              <a:rPr lang="en-US" altLang="zh-TW" dirty="0"/>
              <a:t>-word excel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25DE14-6FB2-404E-20EA-C5613CFDA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165" y="5217458"/>
            <a:ext cx="2048432" cy="658409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講師</a:t>
            </a:r>
            <a:r>
              <a:rPr lang="en-US" altLang="zh-TW" dirty="0"/>
              <a:t>:</a:t>
            </a:r>
            <a:r>
              <a:rPr lang="zh-TW" altLang="en-US" dirty="0"/>
              <a:t>林孟皇</a:t>
            </a:r>
          </a:p>
        </p:txBody>
      </p:sp>
      <p:pic>
        <p:nvPicPr>
          <p:cNvPr id="1026" name="Picture 2" descr="Office應用課程讓你輕鬆掌握辦公室戰場必備武器！">
            <a:extLst>
              <a:ext uri="{FF2B5EF4-FFF2-40B4-BE49-F238E27FC236}">
                <a16:creationId xmlns:a16="http://schemas.microsoft.com/office/drawing/2014/main" id="{10D2D71F-7C9C-238C-092E-9517A8BD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41" y="2970930"/>
            <a:ext cx="4074664" cy="27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815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BE9315-34C3-E2B3-B551-949BD6B15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86297"/>
            <a:ext cx="9601196" cy="1034927"/>
          </a:xfrm>
        </p:spPr>
        <p:txBody>
          <a:bodyPr>
            <a:normAutofit/>
          </a:bodyPr>
          <a:lstStyle/>
          <a:p>
            <a:r>
              <a:rPr lang="en-US" altLang="zh-TW" dirty="0"/>
              <a:t>Word </a:t>
            </a:r>
            <a:r>
              <a:rPr lang="zh-TW" altLang="en-US" dirty="0"/>
              <a:t>介紹</a:t>
            </a:r>
            <a:r>
              <a:rPr lang="en-US" altLang="zh-TW" dirty="0"/>
              <a:t>-</a:t>
            </a:r>
            <a:r>
              <a:rPr lang="zh-TW" altLang="en-US" dirty="0"/>
              <a:t>工作環境區介紹 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7412275-D70C-05AC-58C3-B2CDC8DBD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9" y="1721224"/>
            <a:ext cx="10892118" cy="2761130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D5A88BB-4841-725E-3F1F-6F0CDA4AA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25" y="4572002"/>
            <a:ext cx="10912721" cy="159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5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74A171-A014-E289-BBA5-0C312B7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18563"/>
            <a:ext cx="9601196" cy="878543"/>
          </a:xfrm>
        </p:spPr>
        <p:txBody>
          <a:bodyPr/>
          <a:lstStyle/>
          <a:p>
            <a:r>
              <a:rPr lang="en-US" altLang="zh-TW" dirty="0"/>
              <a:t>word</a:t>
            </a:r>
            <a:r>
              <a:rPr lang="zh-TW" altLang="en-US" dirty="0"/>
              <a:t>小技巧一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70574B2-FED6-AA27-F6AD-E0BF3964E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374089"/>
            <a:ext cx="9601196" cy="3099299"/>
          </a:xfrm>
        </p:spPr>
        <p:txBody>
          <a:bodyPr/>
          <a:lstStyle/>
          <a:p>
            <a:r>
              <a:rPr lang="zh-TW" altLang="en-US" dirty="0"/>
              <a:t>一</a:t>
            </a:r>
            <a:r>
              <a:rPr lang="en-US" altLang="zh-TW" dirty="0"/>
              <a:t>.</a:t>
            </a:r>
            <a:r>
              <a:rPr lang="zh-TW" altLang="en-US" dirty="0"/>
              <a:t>編號後要加句點</a:t>
            </a:r>
            <a:endParaRPr lang="en-US" altLang="zh-TW" dirty="0"/>
          </a:p>
          <a:p>
            <a:r>
              <a:rPr lang="zh-TW" altLang="en-US" dirty="0"/>
              <a:t>二</a:t>
            </a:r>
            <a:r>
              <a:rPr lang="en-US" altLang="zh-TW" dirty="0"/>
              <a:t>.</a:t>
            </a:r>
            <a:r>
              <a:rPr lang="zh-TW" altLang="en-US" dirty="0"/>
              <a:t>按住</a:t>
            </a:r>
            <a:r>
              <a:rPr lang="en-US" altLang="zh-TW" dirty="0"/>
              <a:t>ctrl</a:t>
            </a:r>
            <a:r>
              <a:rPr lang="zh-TW" altLang="en-US" dirty="0"/>
              <a:t>鍵選取</a:t>
            </a:r>
            <a:r>
              <a:rPr lang="en-US" altLang="zh-TW" dirty="0"/>
              <a:t>-</a:t>
            </a:r>
            <a:r>
              <a:rPr lang="zh-TW" altLang="en-US" dirty="0"/>
              <a:t>部份選取</a:t>
            </a:r>
            <a:r>
              <a:rPr lang="en-US" altLang="zh-TW" dirty="0"/>
              <a:t>;</a:t>
            </a:r>
            <a:r>
              <a:rPr lang="zh-TW" altLang="en-US" dirty="0"/>
              <a:t>按住</a:t>
            </a:r>
            <a:r>
              <a:rPr lang="en-US" altLang="zh-TW" dirty="0"/>
              <a:t>shift</a:t>
            </a:r>
            <a:r>
              <a:rPr lang="zh-TW" altLang="en-US" dirty="0"/>
              <a:t>鍵選取</a:t>
            </a:r>
            <a:r>
              <a:rPr lang="en-US" altLang="zh-TW" dirty="0"/>
              <a:t>-</a:t>
            </a:r>
            <a:r>
              <a:rPr lang="zh-TW" altLang="en-US" dirty="0"/>
              <a:t>全部選取</a:t>
            </a:r>
            <a:r>
              <a:rPr lang="en-US" altLang="zh-TW" dirty="0"/>
              <a:t>(</a:t>
            </a:r>
            <a:r>
              <a:rPr lang="en-US" altLang="zh-TW" dirty="0" err="1"/>
              <a:t>ctrl+A</a:t>
            </a:r>
            <a:r>
              <a:rPr lang="en-US" altLang="zh-TW" dirty="0"/>
              <a:t>=</a:t>
            </a:r>
            <a:r>
              <a:rPr lang="zh-TW" altLang="en-US" dirty="0"/>
              <a:t>全選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三</a:t>
            </a:r>
            <a:r>
              <a:rPr lang="en-US" altLang="zh-TW" dirty="0"/>
              <a:t>.</a:t>
            </a:r>
            <a:r>
              <a:rPr lang="zh-TW" altLang="en-US" dirty="0"/>
              <a:t>每按一次</a:t>
            </a:r>
            <a:r>
              <a:rPr lang="en-US" altLang="zh-TW" dirty="0"/>
              <a:t>enter</a:t>
            </a:r>
            <a:r>
              <a:rPr lang="zh-TW" altLang="en-US" dirty="0"/>
              <a:t>鍵為一個段落</a:t>
            </a:r>
            <a:r>
              <a:rPr lang="en-US" altLang="zh-TW" dirty="0"/>
              <a:t>;</a:t>
            </a:r>
            <a:r>
              <a:rPr lang="zh-TW" altLang="en-US" dirty="0"/>
              <a:t>按</a:t>
            </a:r>
            <a:r>
              <a:rPr lang="en-US" altLang="zh-TW" dirty="0"/>
              <a:t>shift + enter</a:t>
            </a:r>
            <a:r>
              <a:rPr lang="zh-TW" altLang="en-US" dirty="0"/>
              <a:t>鍵為同一段落</a:t>
            </a:r>
            <a:endParaRPr lang="en-US" altLang="zh-TW" dirty="0"/>
          </a:p>
          <a:p>
            <a:r>
              <a:rPr lang="zh-TW" altLang="en-US" dirty="0"/>
              <a:t>四</a:t>
            </a:r>
            <a:r>
              <a:rPr lang="en-US" altLang="zh-TW" dirty="0"/>
              <a:t>.</a:t>
            </a:r>
            <a:r>
              <a:rPr lang="zh-TW" altLang="en-US" dirty="0"/>
              <a:t>在文件上下緣直接左鍵點二下</a:t>
            </a:r>
            <a:r>
              <a:rPr lang="en-US" altLang="zh-TW" dirty="0"/>
              <a:t>,</a:t>
            </a:r>
            <a:r>
              <a:rPr lang="zh-TW" altLang="en-US" dirty="0"/>
              <a:t>可進入頁首</a:t>
            </a:r>
            <a:r>
              <a:rPr lang="en-US" altLang="zh-TW" dirty="0"/>
              <a:t>/</a:t>
            </a:r>
            <a:r>
              <a:rPr lang="zh-TW" altLang="en-US" dirty="0"/>
              <a:t>頁尾編輯狀態</a:t>
            </a:r>
            <a:endParaRPr lang="en-US" altLang="zh-TW" dirty="0"/>
          </a:p>
          <a:p>
            <a:r>
              <a:rPr lang="zh-TW" altLang="en-US" dirty="0"/>
              <a:t>五</a:t>
            </a:r>
            <a:r>
              <a:rPr lang="en-US" altLang="zh-TW" dirty="0"/>
              <a:t>.</a:t>
            </a:r>
            <a:r>
              <a:rPr lang="zh-TW" altLang="en-US" dirty="0"/>
              <a:t>可自訂自動儲存時間及位置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30D7371-6BFE-036F-E8A3-56F7A81E6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8" y="3976101"/>
            <a:ext cx="9923930" cy="22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86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EC7697-DD20-C566-B0BD-C96A9336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77332"/>
            <a:ext cx="9601196" cy="757021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Word</a:t>
            </a:r>
            <a:r>
              <a:rPr lang="zh-TW" altLang="en-US" dirty="0"/>
              <a:t>小技巧二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3B49D75-F632-56C1-27CE-FD7810955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635" y="1570814"/>
            <a:ext cx="10874189" cy="44803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/>
              <a:t>一</a:t>
            </a:r>
            <a:r>
              <a:rPr lang="en-US" altLang="zh-TW" dirty="0"/>
              <a:t>.</a:t>
            </a:r>
            <a:r>
              <a:rPr lang="zh-TW" altLang="en-US" dirty="0"/>
              <a:t>自訂常用符號的快速插入鍵</a:t>
            </a:r>
            <a:r>
              <a:rPr lang="en-US" altLang="zh-TW" dirty="0"/>
              <a:t> (</a:t>
            </a:r>
            <a:r>
              <a:rPr lang="zh-TW" altLang="en-US" dirty="0"/>
              <a:t>插入</a:t>
            </a:r>
            <a:r>
              <a:rPr lang="en-US" altLang="zh-TW" dirty="0"/>
              <a:t>-</a:t>
            </a:r>
            <a:r>
              <a:rPr lang="zh-TW" altLang="en-US" dirty="0"/>
              <a:t>符號</a:t>
            </a:r>
            <a:r>
              <a:rPr lang="en-US" altLang="zh-TW" dirty="0"/>
              <a:t>-</a:t>
            </a:r>
            <a:r>
              <a:rPr lang="zh-TW" altLang="en-US" dirty="0"/>
              <a:t>其他符號</a:t>
            </a:r>
            <a:r>
              <a:rPr lang="en-US" altLang="zh-TW" dirty="0"/>
              <a:t>-</a:t>
            </a:r>
            <a:r>
              <a:rPr lang="zh-TW" altLang="en-US" dirty="0"/>
              <a:t>快速鍵</a:t>
            </a:r>
            <a:r>
              <a:rPr lang="en-US" altLang="zh-TW" dirty="0"/>
              <a:t>-</a:t>
            </a:r>
            <a:r>
              <a:rPr lang="zh-TW" altLang="en-US" dirty="0"/>
              <a:t>指定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Ctrl </a:t>
            </a:r>
            <a:r>
              <a:rPr lang="zh-TW" altLang="en-US" dirty="0"/>
              <a:t>加上</a:t>
            </a:r>
            <a:r>
              <a:rPr lang="en-US" altLang="zh-TW" dirty="0"/>
              <a:t> ,  ;   .   ’/</a:t>
            </a:r>
            <a:r>
              <a:rPr lang="zh-TW" altLang="en-US" dirty="0"/>
              <a:t>，；。、會變成全型字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；ctrl +shift /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！：？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二</a:t>
            </a:r>
            <a:r>
              <a:rPr lang="en-US" altLang="zh-TW" dirty="0"/>
              <a:t>.</a:t>
            </a:r>
            <a:r>
              <a:rPr lang="zh-TW" altLang="en-US" dirty="0"/>
              <a:t>全型文字轉換</a:t>
            </a:r>
            <a:r>
              <a:rPr lang="en-US" altLang="zh-TW" dirty="0"/>
              <a:t>: 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常用</a:t>
            </a:r>
            <a:r>
              <a:rPr lang="en-US" altLang="zh-TW" dirty="0"/>
              <a:t>-</a:t>
            </a:r>
            <a:r>
              <a:rPr lang="zh-TW" altLang="en-US" dirty="0"/>
              <a:t>大小寫轉換</a:t>
            </a:r>
            <a:r>
              <a:rPr lang="en-US" altLang="zh-TW" dirty="0"/>
              <a:t>-</a:t>
            </a:r>
            <a:r>
              <a:rPr lang="zh-TW" altLang="en-US" dirty="0"/>
              <a:t>全型 </a:t>
            </a:r>
            <a:r>
              <a:rPr lang="en-US" altLang="zh-TW" dirty="0"/>
              <a:t>(</a:t>
            </a:r>
            <a:r>
              <a:rPr lang="zh-TW" altLang="en-US" dirty="0"/>
              <a:t>句號沒辦法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！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)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三</a:t>
            </a:r>
            <a:r>
              <a:rPr lang="en-US" altLang="zh-TW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.</a:t>
            </a:r>
            <a:r>
              <a:rPr lang="zh-TW" altLang="en-US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如何自訂紙張</a:t>
            </a:r>
            <a:r>
              <a:rPr lang="en-US" altLang="zh-TW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: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	</a:t>
            </a:r>
            <a:r>
              <a:rPr lang="zh-TW" altLang="en-US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控制台</a:t>
            </a:r>
            <a:r>
              <a:rPr lang="en-US" altLang="zh-TW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裝置和印表機</a:t>
            </a:r>
            <a:r>
              <a:rPr lang="en-US" altLang="zh-TW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列印伺服器內容</a:t>
            </a:r>
            <a:r>
              <a:rPr lang="en-US" altLang="zh-TW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建立新格式</a:t>
            </a:r>
            <a:r>
              <a:rPr lang="en-US" altLang="zh-TW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儲存格式</a:t>
            </a:r>
            <a:endParaRPr lang="en-US" altLang="zh-TW" dirty="0">
              <a:solidFill>
                <a:schemeClr val="tx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四</a:t>
            </a:r>
            <a:r>
              <a:rPr lang="en-US" altLang="zh-TW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. </a:t>
            </a:r>
            <a:r>
              <a:rPr lang="zh-TW" altLang="en-US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分割列印軟體：</a:t>
            </a:r>
            <a:r>
              <a:rPr lang="en-US" altLang="zh-TW" dirty="0" err="1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PhotoCap</a:t>
            </a:r>
            <a:r>
              <a:rPr lang="en-US" altLang="zh-TW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;</a:t>
            </a:r>
            <a:r>
              <a:rPr lang="zh-TW" altLang="en-US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轉成</a:t>
            </a:r>
            <a:r>
              <a:rPr lang="en-US" altLang="zh-TW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JPG</a:t>
            </a:r>
            <a:r>
              <a:rPr lang="zh-TW" altLang="en-US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軟體：</a:t>
            </a:r>
            <a:r>
              <a:rPr lang="en-US" altLang="zh-TW" dirty="0" err="1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Paperless_Printer</a:t>
            </a:r>
            <a:endParaRPr lang="en-US" altLang="zh-TW" dirty="0">
              <a:solidFill>
                <a:schemeClr val="tx1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五</a:t>
            </a:r>
            <a:r>
              <a:rPr lang="en-US" altLang="zh-TW" dirty="0">
                <a:solidFill>
                  <a:schemeClr val="tx1"/>
                </a:solidFill>
              </a:rPr>
              <a:t>.</a:t>
            </a:r>
            <a:r>
              <a:rPr lang="zh-TW" altLang="en-US" dirty="0">
                <a:solidFill>
                  <a:schemeClr val="tx1"/>
                </a:solidFill>
              </a:rPr>
              <a:t>頁面框線選用花邊：</a:t>
            </a: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1"/>
                </a:solidFill>
              </a:rPr>
              <a:t>	</a:t>
            </a:r>
            <a:r>
              <a:rPr lang="zh-TW" altLang="en-US" dirty="0">
                <a:solidFill>
                  <a:schemeClr val="tx1"/>
                </a:solidFill>
              </a:rPr>
              <a:t>設計</a:t>
            </a:r>
            <a:r>
              <a:rPr lang="en-US" altLang="zh-TW" dirty="0">
                <a:solidFill>
                  <a:schemeClr val="tx1"/>
                </a:solidFill>
              </a:rPr>
              <a:t>-</a:t>
            </a:r>
            <a:r>
              <a:rPr lang="zh-TW" altLang="en-US" dirty="0">
                <a:solidFill>
                  <a:schemeClr val="tx1"/>
                </a:solidFill>
              </a:rPr>
              <a:t>頁面框線</a:t>
            </a:r>
            <a:r>
              <a:rPr lang="en-US" altLang="zh-TW" dirty="0">
                <a:solidFill>
                  <a:schemeClr val="tx1"/>
                </a:solidFill>
              </a:rPr>
              <a:t>-</a:t>
            </a:r>
            <a:r>
              <a:rPr lang="zh-TW" altLang="en-US" dirty="0">
                <a:solidFill>
                  <a:schemeClr val="tx1"/>
                </a:solidFill>
              </a:rPr>
              <a:t>花邊</a:t>
            </a:r>
            <a:endParaRPr lang="en-US" alt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42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B73727-99C3-B4E4-4DCF-FF5CE761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26142"/>
            <a:ext cx="9601196" cy="887505"/>
          </a:xfrm>
        </p:spPr>
        <p:txBody>
          <a:bodyPr>
            <a:normAutofit/>
          </a:bodyPr>
          <a:lstStyle/>
          <a:p>
            <a:r>
              <a:rPr lang="en-US" altLang="zh-TW" dirty="0"/>
              <a:t>Word</a:t>
            </a:r>
            <a:r>
              <a:rPr lang="zh-TW" altLang="en-US" dirty="0"/>
              <a:t>小技巧三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38EA7F-EDE4-B013-6AC0-EFF19F9D9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479176"/>
            <a:ext cx="9601196" cy="4262221"/>
          </a:xfrm>
        </p:spPr>
        <p:txBody>
          <a:bodyPr/>
          <a:lstStyle/>
          <a:p>
            <a:r>
              <a:rPr lang="zh-TW" altLang="en-US" dirty="0"/>
              <a:t>一</a:t>
            </a:r>
            <a:r>
              <a:rPr lang="en-US" altLang="zh-TW" dirty="0"/>
              <a:t>.</a:t>
            </a:r>
            <a:r>
              <a:rPr lang="zh-TW" altLang="en-US" dirty="0"/>
              <a:t> </a:t>
            </a:r>
            <a:r>
              <a:rPr lang="en-US" altLang="zh-TW" dirty="0"/>
              <a:t>Word </a:t>
            </a:r>
            <a:r>
              <a:rPr lang="zh-TW" altLang="en-US" dirty="0"/>
              <a:t>表格表頭如何加入多條斜線：</a:t>
            </a:r>
          </a:p>
          <a:p>
            <a:r>
              <a:rPr lang="zh-TW" altLang="en-US" dirty="0"/>
              <a:t>	</a:t>
            </a:r>
            <a:r>
              <a:rPr lang="en-US" altLang="zh-TW" dirty="0"/>
              <a:t>	</a:t>
            </a:r>
            <a:r>
              <a:rPr lang="zh-TW" altLang="en-US" dirty="0"/>
              <a:t>插入</a:t>
            </a:r>
            <a:r>
              <a:rPr lang="en-US" altLang="zh-TW" dirty="0"/>
              <a:t>-</a:t>
            </a:r>
            <a:r>
              <a:rPr lang="zh-TW" altLang="en-US" dirty="0"/>
              <a:t>表格</a:t>
            </a:r>
            <a:r>
              <a:rPr lang="en-US" altLang="zh-TW" dirty="0"/>
              <a:t>-</a:t>
            </a:r>
            <a:r>
              <a:rPr lang="zh-TW" altLang="en-US" dirty="0"/>
              <a:t>插入</a:t>
            </a:r>
            <a:r>
              <a:rPr lang="en-US" altLang="zh-TW" dirty="0"/>
              <a:t>-</a:t>
            </a:r>
            <a:r>
              <a:rPr lang="zh-TW" altLang="en-US" dirty="0"/>
              <a:t>圖例</a:t>
            </a:r>
            <a:r>
              <a:rPr lang="en-US" altLang="zh-TW" dirty="0"/>
              <a:t>-</a:t>
            </a:r>
            <a:r>
              <a:rPr lang="zh-TW" altLang="en-US" dirty="0"/>
              <a:t>圖案</a:t>
            </a:r>
            <a:r>
              <a:rPr lang="en-US" altLang="zh-TW" dirty="0"/>
              <a:t>-</a:t>
            </a:r>
            <a:r>
              <a:rPr lang="zh-TW" altLang="en-US" dirty="0"/>
              <a:t>線條</a:t>
            </a:r>
            <a:r>
              <a:rPr lang="en-US" altLang="zh-TW" dirty="0"/>
              <a:t>-</a:t>
            </a:r>
            <a:r>
              <a:rPr lang="zh-TW" altLang="en-US" dirty="0"/>
              <a:t>插入</a:t>
            </a:r>
            <a:r>
              <a:rPr lang="en-US" altLang="zh-TW" dirty="0"/>
              <a:t>-</a:t>
            </a:r>
            <a:r>
              <a:rPr lang="zh-TW" altLang="en-US" dirty="0"/>
              <a:t>文字方塊</a:t>
            </a:r>
            <a:endParaRPr lang="en-US" altLang="zh-TW" dirty="0"/>
          </a:p>
          <a:p>
            <a:r>
              <a:rPr lang="zh-TW" altLang="en-US" dirty="0"/>
              <a:t>二</a:t>
            </a:r>
            <a:r>
              <a:rPr lang="en-US" altLang="zh-TW" dirty="0"/>
              <a:t>.</a:t>
            </a:r>
            <a:r>
              <a:rPr lang="zh-TW" altLang="en-US" dirty="0"/>
              <a:t> </a:t>
            </a:r>
            <a:r>
              <a:rPr lang="en-US" altLang="zh-TW" dirty="0"/>
              <a:t>.</a:t>
            </a:r>
            <a:r>
              <a:rPr lang="zh-TW" altLang="en-US" dirty="0"/>
              <a:t>特定的文字作上移或下移</a:t>
            </a:r>
            <a:r>
              <a:rPr lang="en-US" altLang="zh-TW" dirty="0"/>
              <a:t>: </a:t>
            </a:r>
          </a:p>
          <a:p>
            <a:pPr lvl="1"/>
            <a:r>
              <a:rPr lang="zh-TW" altLang="en-US" sz="2400" dirty="0"/>
              <a:t>常用</a:t>
            </a:r>
            <a:r>
              <a:rPr lang="en-US" altLang="zh-TW" sz="2400" dirty="0"/>
              <a:t>-</a:t>
            </a:r>
            <a:r>
              <a:rPr lang="zh-TW" altLang="en-US" sz="2400" dirty="0"/>
              <a:t>字型</a:t>
            </a:r>
            <a:r>
              <a:rPr lang="en-US" altLang="zh-TW" sz="2400" dirty="0"/>
              <a:t>-</a:t>
            </a:r>
            <a:r>
              <a:rPr lang="zh-TW" altLang="en-US" sz="2400" dirty="0"/>
              <a:t>字型對話框</a:t>
            </a:r>
            <a:r>
              <a:rPr lang="en-US" altLang="zh-TW" sz="2400" dirty="0"/>
              <a:t>-</a:t>
            </a:r>
            <a:r>
              <a:rPr lang="zh-TW" altLang="en-US" sz="2400" dirty="0"/>
              <a:t>進階</a:t>
            </a:r>
            <a:r>
              <a:rPr lang="en-US" altLang="zh-TW" sz="2400" dirty="0"/>
              <a:t>-</a:t>
            </a:r>
            <a:r>
              <a:rPr lang="zh-TW" altLang="en-US" sz="2400" dirty="0"/>
              <a:t>位置</a:t>
            </a:r>
            <a:r>
              <a:rPr lang="en-US" altLang="zh-TW" sz="2400" dirty="0"/>
              <a:t>(</a:t>
            </a:r>
            <a:r>
              <a:rPr lang="zh-TW" altLang="en-US" sz="2400" dirty="0"/>
              <a:t>標準改上移或下移</a:t>
            </a:r>
            <a:r>
              <a:rPr lang="en-US" altLang="zh-TW" sz="2400" dirty="0"/>
              <a:t>-</a:t>
            </a:r>
            <a:r>
              <a:rPr lang="zh-TW" altLang="en-US" sz="2400" dirty="0"/>
              <a:t>位移點數。</a:t>
            </a:r>
            <a:endParaRPr lang="en-US" altLang="zh-TW" sz="2400" dirty="0"/>
          </a:p>
          <a:p>
            <a:r>
              <a:rPr lang="zh-TW" altLang="en-US" dirty="0"/>
              <a:t>三</a:t>
            </a:r>
            <a:r>
              <a:rPr lang="en-US" altLang="zh-TW" dirty="0"/>
              <a:t>.</a:t>
            </a:r>
            <a:r>
              <a:rPr lang="zh-TW" altLang="en-US" dirty="0"/>
              <a:t> </a:t>
            </a:r>
            <a:r>
              <a:rPr lang="en-US" altLang="zh-TW" dirty="0"/>
              <a:t>Word</a:t>
            </a:r>
            <a:r>
              <a:rPr lang="zh-TW" altLang="en-US" dirty="0"/>
              <a:t>的表格文件如何去除最後一張空白頁</a:t>
            </a:r>
            <a:r>
              <a:rPr lang="en-US" altLang="zh-TW" dirty="0"/>
              <a:t>: </a:t>
            </a:r>
          </a:p>
          <a:p>
            <a:r>
              <a:rPr lang="en-US" altLang="zh-TW" dirty="0"/>
              <a:t>	</a:t>
            </a:r>
            <a:r>
              <a:rPr lang="zh-TW" altLang="en-US" dirty="0"/>
              <a:t>常用</a:t>
            </a:r>
            <a:r>
              <a:rPr lang="en-US" altLang="zh-TW" dirty="0"/>
              <a:t>-</a:t>
            </a:r>
            <a:r>
              <a:rPr lang="zh-TW" altLang="en-US" dirty="0"/>
              <a:t>段落</a:t>
            </a:r>
            <a:r>
              <a:rPr lang="en-US" altLang="zh-TW" dirty="0"/>
              <a:t>-</a:t>
            </a:r>
            <a:r>
              <a:rPr lang="zh-TW" altLang="en-US" dirty="0"/>
              <a:t>段落設定</a:t>
            </a:r>
            <a:r>
              <a:rPr lang="en-US" altLang="zh-TW" dirty="0"/>
              <a:t>-</a:t>
            </a:r>
            <a:r>
              <a:rPr lang="zh-TW" altLang="en-US" dirty="0"/>
              <a:t>段落間距</a:t>
            </a:r>
            <a:r>
              <a:rPr lang="en-US" altLang="zh-TW" dirty="0"/>
              <a:t>-</a:t>
            </a:r>
            <a:r>
              <a:rPr lang="zh-TW" altLang="en-US" dirty="0"/>
              <a:t>固定行高</a:t>
            </a:r>
            <a:r>
              <a:rPr lang="en-US" altLang="zh-TW" dirty="0"/>
              <a:t>-1</a:t>
            </a:r>
            <a:r>
              <a:rPr lang="zh-TW" altLang="en-US" dirty="0"/>
              <a:t>點</a:t>
            </a:r>
            <a:endParaRPr lang="en-US" altLang="zh-TW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E4D232B-A8A2-8D0E-4DBE-DA3407984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117" y="1613647"/>
            <a:ext cx="3778399" cy="979932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E336E38B-B8B7-5D2A-9890-BF62617B3AF7}"/>
              </a:ext>
            </a:extLst>
          </p:cNvPr>
          <p:cNvCxnSpPr/>
          <p:nvPr/>
        </p:nvCxnSpPr>
        <p:spPr>
          <a:xfrm>
            <a:off x="8866094" y="1613647"/>
            <a:ext cx="0" cy="779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454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CDAE28-590A-8793-166E-8B38CED41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18564"/>
            <a:ext cx="9601196" cy="1640542"/>
          </a:xfrm>
        </p:spPr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小技巧一</a:t>
            </a:r>
            <a:br>
              <a:rPr lang="en-US" altLang="zh-TW" dirty="0"/>
            </a:br>
            <a:r>
              <a:rPr lang="en-US" altLang="zh-TW" dirty="0"/>
              <a:t>excel01-</a:t>
            </a:r>
            <a:r>
              <a:rPr lang="zh-TW" altLang="en-US" dirty="0"/>
              <a:t>辦公室員工輪值表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29ADF2-8C48-9C57-7C86-FAFC2755B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653552"/>
            <a:ext cx="8848165" cy="322231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一</a:t>
            </a:r>
            <a:r>
              <a:rPr lang="en-US" altLang="zh-TW" dirty="0"/>
              <a:t>.</a:t>
            </a:r>
            <a:r>
              <a:rPr lang="zh-TW" altLang="en-US" dirty="0"/>
              <a:t>調整欄寬跟列高</a:t>
            </a:r>
            <a:r>
              <a:rPr lang="en-US" altLang="zh-TW" dirty="0"/>
              <a:t>: </a:t>
            </a:r>
            <a:r>
              <a:rPr lang="zh-TW" altLang="en-US" dirty="0"/>
              <a:t>常用</a:t>
            </a:r>
            <a:r>
              <a:rPr lang="en-US" altLang="zh-TW" dirty="0"/>
              <a:t>-</a:t>
            </a:r>
            <a:r>
              <a:rPr lang="zh-TW" altLang="en-US" dirty="0"/>
              <a:t>儲存格</a:t>
            </a:r>
            <a:r>
              <a:rPr lang="en-US" altLang="zh-TW" dirty="0"/>
              <a:t>-</a:t>
            </a:r>
            <a:r>
              <a:rPr lang="zh-TW" altLang="en-US" dirty="0"/>
              <a:t>格式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二</a:t>
            </a:r>
            <a:r>
              <a:rPr lang="en-US" altLang="zh-TW" dirty="0"/>
              <a:t>.</a:t>
            </a:r>
            <a:r>
              <a:rPr lang="zh-TW" altLang="en-US" dirty="0"/>
              <a:t>設定框線</a:t>
            </a:r>
            <a:r>
              <a:rPr lang="en-US" altLang="zh-TW" dirty="0"/>
              <a:t>: </a:t>
            </a:r>
            <a:r>
              <a:rPr lang="zh-TW" altLang="en-US" dirty="0"/>
              <a:t>圈選範圍</a:t>
            </a:r>
            <a:r>
              <a:rPr lang="en-US" altLang="zh-TW" dirty="0"/>
              <a:t>-</a:t>
            </a:r>
            <a:r>
              <a:rPr lang="zh-TW" altLang="en-US" dirty="0"/>
              <a:t>右鍵</a:t>
            </a:r>
            <a:r>
              <a:rPr lang="en-US" altLang="zh-TW" dirty="0"/>
              <a:t>-</a:t>
            </a:r>
            <a:r>
              <a:rPr lang="zh-TW" altLang="en-US" dirty="0"/>
              <a:t>儲存格格式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三</a:t>
            </a:r>
            <a:r>
              <a:rPr lang="en-US" altLang="zh-TW" dirty="0"/>
              <a:t>.</a:t>
            </a:r>
            <a:r>
              <a:rPr lang="zh-TW" altLang="en-US" dirty="0"/>
              <a:t>日期的標準</a:t>
            </a:r>
            <a:r>
              <a:rPr lang="en-US" altLang="zh-TW" dirty="0"/>
              <a:t>KEY</a:t>
            </a:r>
            <a:r>
              <a:rPr lang="zh-TW" altLang="en-US" dirty="0"/>
              <a:t>法：</a:t>
            </a:r>
            <a:r>
              <a:rPr lang="en-US" altLang="zh-TW" dirty="0"/>
              <a:t>(</a:t>
            </a:r>
            <a:r>
              <a:rPr lang="zh-TW" altLang="en-US" dirty="0"/>
              <a:t>也可省略</a:t>
            </a:r>
            <a:r>
              <a:rPr lang="en-US" altLang="zh-TW" dirty="0"/>
              <a:t>20,</a:t>
            </a:r>
            <a:r>
              <a:rPr lang="zh-TW" altLang="en-US" dirty="0"/>
              <a:t>直接</a:t>
            </a:r>
            <a:r>
              <a:rPr lang="en-US" altLang="zh-TW" dirty="0"/>
              <a:t>xx)</a:t>
            </a:r>
          </a:p>
          <a:p>
            <a:pPr marL="0" indent="0">
              <a:buNone/>
            </a:pPr>
            <a:r>
              <a:rPr lang="en-US" altLang="zh-TW" dirty="0"/>
              <a:t>	 2022/10/10</a:t>
            </a:r>
            <a:r>
              <a:rPr lang="zh-TW" altLang="en-US" dirty="0"/>
              <a:t>；</a:t>
            </a:r>
            <a:r>
              <a:rPr lang="en-US" altLang="zh-TW" dirty="0"/>
              <a:t>2022-10-10</a:t>
            </a:r>
          </a:p>
          <a:p>
            <a:pPr marL="0" indent="0">
              <a:buNone/>
            </a:pPr>
            <a:r>
              <a:rPr lang="zh-TW" altLang="en-US" dirty="0"/>
              <a:t>四</a:t>
            </a:r>
            <a:r>
              <a:rPr lang="en-US" altLang="zh-TW" dirty="0"/>
              <a:t>.</a:t>
            </a:r>
            <a:r>
              <a:rPr lang="zh-TW" altLang="en-US" dirty="0"/>
              <a:t>移動或複製工作表：建立複本打勾的差異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25953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0A5DF3-EC77-401F-E2F4-42611FB3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8" y="83869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小技巧一</a:t>
            </a:r>
            <a:br>
              <a:rPr lang="zh-TW" altLang="en-US" dirty="0"/>
            </a:br>
            <a:r>
              <a:rPr lang="en-US" altLang="zh-TW" dirty="0"/>
              <a:t>excel01-</a:t>
            </a:r>
            <a:r>
              <a:rPr lang="zh-TW" altLang="en-US" dirty="0"/>
              <a:t>辦公室員工輪值表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1D7E02-D8F5-A5B1-362E-327C59700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048" y="2404532"/>
            <a:ext cx="9601196" cy="331893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/>
              <a:t>一</a:t>
            </a:r>
            <a:r>
              <a:rPr lang="en-US" altLang="zh-TW" dirty="0"/>
              <a:t>.</a:t>
            </a:r>
            <a:r>
              <a:rPr lang="zh-TW" altLang="en-US" dirty="0"/>
              <a:t>填滿</a:t>
            </a:r>
            <a:r>
              <a:rPr lang="en-US" altLang="zh-TW" dirty="0"/>
              <a:t>-</a:t>
            </a:r>
            <a:r>
              <a:rPr lang="zh-TW" altLang="en-US" dirty="0"/>
              <a:t>自動填滿選項</a:t>
            </a:r>
            <a:r>
              <a:rPr lang="en-US" altLang="zh-TW" dirty="0"/>
              <a:t>-</a:t>
            </a:r>
            <a:r>
              <a:rPr lang="zh-TW" altLang="en-US" dirty="0"/>
              <a:t>填滿但不填入格式</a:t>
            </a:r>
          </a:p>
          <a:p>
            <a:r>
              <a:rPr lang="zh-TW" altLang="en-US" dirty="0"/>
              <a:t>自動填滿的兩種方式：</a:t>
            </a:r>
          </a:p>
          <a:p>
            <a:r>
              <a:rPr lang="en-US" altLang="zh-TW" dirty="0"/>
              <a:t>(1)	A1</a:t>
            </a:r>
            <a:r>
              <a:rPr lang="zh-TW" altLang="en-US" dirty="0"/>
              <a:t>輸入</a:t>
            </a:r>
            <a:r>
              <a:rPr lang="en-US" altLang="zh-TW" dirty="0"/>
              <a:t>1,A2</a:t>
            </a:r>
            <a:r>
              <a:rPr lang="zh-TW" altLang="en-US" dirty="0"/>
              <a:t>輸入</a:t>
            </a:r>
            <a:r>
              <a:rPr lang="en-US" altLang="zh-TW" dirty="0"/>
              <a:t>2,</a:t>
            </a:r>
            <a:r>
              <a:rPr lang="zh-TW" altLang="en-US" dirty="0"/>
              <a:t>圈選起來之後按住左鍵往下拉。</a:t>
            </a:r>
          </a:p>
          <a:p>
            <a:r>
              <a:rPr lang="en-US" altLang="zh-TW" dirty="0"/>
              <a:t>A1</a:t>
            </a:r>
            <a:r>
              <a:rPr lang="zh-TW" altLang="en-US" dirty="0"/>
              <a:t>輸入</a:t>
            </a:r>
            <a:r>
              <a:rPr lang="en-US" altLang="zh-TW" dirty="0"/>
              <a:t>1,</a:t>
            </a:r>
            <a:r>
              <a:rPr lang="zh-TW" altLang="en-US" dirty="0"/>
              <a:t>之後按住</a:t>
            </a:r>
            <a:r>
              <a:rPr lang="en-US" altLang="zh-TW" dirty="0"/>
              <a:t>ctrl</a:t>
            </a:r>
            <a:r>
              <a:rPr lang="zh-TW" altLang="en-US" dirty="0"/>
              <a:t>鍵</a:t>
            </a:r>
            <a:r>
              <a:rPr lang="en-US" altLang="zh-TW" dirty="0"/>
              <a:t>,</a:t>
            </a:r>
            <a:r>
              <a:rPr lang="zh-TW" altLang="en-US" dirty="0"/>
              <a:t>搭配左鍵向下拉。</a:t>
            </a:r>
          </a:p>
          <a:p>
            <a:r>
              <a:rPr lang="en-US" altLang="zh-TW" dirty="0"/>
              <a:t>2.	</a:t>
            </a:r>
            <a:r>
              <a:rPr lang="zh-TW" altLang="en-US" dirty="0"/>
              <a:t>進階操件</a:t>
            </a:r>
            <a:r>
              <a:rPr lang="en-US" altLang="zh-TW" dirty="0"/>
              <a:t>-</a:t>
            </a:r>
            <a:r>
              <a:rPr lang="zh-TW" altLang="en-US" dirty="0"/>
              <a:t>自動填滿：</a:t>
            </a:r>
          </a:p>
          <a:p>
            <a:r>
              <a:rPr lang="en-US" altLang="zh-TW" dirty="0"/>
              <a:t>(1)</a:t>
            </a:r>
            <a:r>
              <a:rPr lang="zh-TW" altLang="en-US" dirty="0"/>
              <a:t>按住右鍵之後拖曳</a:t>
            </a:r>
            <a:r>
              <a:rPr lang="en-US" altLang="zh-TW" dirty="0"/>
              <a:t>-</a:t>
            </a:r>
            <a:r>
              <a:rPr lang="zh-TW" altLang="en-US" dirty="0"/>
              <a:t>可自行選擇等比</a:t>
            </a:r>
            <a:r>
              <a:rPr lang="en-US" altLang="zh-TW" dirty="0"/>
              <a:t>,</a:t>
            </a:r>
            <a:r>
              <a:rPr lang="zh-TW" altLang="en-US" dirty="0"/>
              <a:t>等差</a:t>
            </a:r>
            <a:r>
              <a:rPr lang="en-US" altLang="zh-TW" dirty="0"/>
              <a:t>,</a:t>
            </a:r>
            <a:r>
              <a:rPr lang="zh-TW" altLang="en-US" dirty="0"/>
              <a:t>日期等選項。</a:t>
            </a:r>
          </a:p>
          <a:p>
            <a:r>
              <a:rPr lang="en-US" altLang="zh-TW" dirty="0"/>
              <a:t>(2)</a:t>
            </a:r>
            <a:r>
              <a:rPr lang="zh-TW" altLang="en-US" dirty="0"/>
              <a:t>可用甲乙丙丁</a:t>
            </a:r>
            <a:r>
              <a:rPr lang="en-US" altLang="zh-TW" dirty="0"/>
              <a:t>,</a:t>
            </a:r>
            <a:r>
              <a:rPr lang="zh-TW" altLang="en-US" dirty="0"/>
              <a:t>星期一</a:t>
            </a:r>
            <a:r>
              <a:rPr lang="en-US" altLang="zh-TW" dirty="0"/>
              <a:t>,Jan,</a:t>
            </a:r>
            <a:r>
              <a:rPr lang="zh-TW" altLang="en-US" dirty="0"/>
              <a:t>子丑</a:t>
            </a:r>
            <a:r>
              <a:rPr lang="en-US" altLang="zh-TW" dirty="0"/>
              <a:t>,</a:t>
            </a:r>
            <a:r>
              <a:rPr lang="en-US" altLang="zh-TW" dirty="0" err="1"/>
              <a:t>sun,Sunday</a:t>
            </a:r>
            <a:r>
              <a:rPr lang="en-US" altLang="zh-TW" dirty="0"/>
              <a:t>,</a:t>
            </a:r>
            <a:r>
              <a:rPr lang="zh-TW" altLang="en-US" dirty="0"/>
              <a:t>週一。</a:t>
            </a:r>
          </a:p>
          <a:p>
            <a:r>
              <a:rPr lang="en-US" altLang="zh-TW" dirty="0"/>
              <a:t>(3)</a:t>
            </a:r>
            <a:r>
              <a:rPr lang="zh-TW" altLang="en-US" dirty="0"/>
              <a:t>編輯自訂清單：檔案</a:t>
            </a:r>
            <a:r>
              <a:rPr lang="en-US" altLang="zh-TW" dirty="0"/>
              <a:t>-</a:t>
            </a:r>
            <a:r>
              <a:rPr lang="zh-TW" altLang="en-US" dirty="0"/>
              <a:t>選項</a:t>
            </a:r>
            <a:r>
              <a:rPr lang="en-US" altLang="zh-TW" dirty="0"/>
              <a:t>-</a:t>
            </a:r>
            <a:r>
              <a:rPr lang="zh-TW" altLang="en-US" dirty="0"/>
              <a:t>進階</a:t>
            </a:r>
            <a:r>
              <a:rPr lang="en-US" altLang="zh-TW" dirty="0"/>
              <a:t>-</a:t>
            </a:r>
            <a:r>
              <a:rPr lang="zh-TW" altLang="en-US" dirty="0"/>
              <a:t>一般</a:t>
            </a:r>
            <a:r>
              <a:rPr lang="en-US" altLang="zh-TW" dirty="0"/>
              <a:t>-</a:t>
            </a:r>
            <a:r>
              <a:rPr lang="zh-TW" altLang="en-US" dirty="0"/>
              <a:t>編輯自訂清單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1269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449E8C-483A-C69C-3896-CFF48D3D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小技巧二</a:t>
            </a:r>
            <a:br>
              <a:rPr lang="en-US" altLang="zh-TW" dirty="0"/>
            </a:br>
            <a:r>
              <a:rPr lang="en-US" altLang="zh-TW" dirty="0"/>
              <a:t>excel02-</a:t>
            </a:r>
            <a:r>
              <a:rPr lang="zh-TW" altLang="en-US" dirty="0"/>
              <a:t>在職訓練成績計算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6AE16B-FB3B-93BE-6482-6149DD0A6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0391"/>
            <a:ext cx="9601196" cy="3664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一</a:t>
            </a:r>
            <a:r>
              <a:rPr lang="en-US" altLang="zh-TW" dirty="0"/>
              <a:t>.</a:t>
            </a:r>
            <a:r>
              <a:rPr lang="zh-TW" altLang="en-US" dirty="0"/>
              <a:t>消失的</a:t>
            </a:r>
            <a:r>
              <a:rPr lang="en-US" altLang="zh-TW" dirty="0"/>
              <a:t>0</a:t>
            </a:r>
            <a:r>
              <a:rPr lang="zh-TW" altLang="en-US" dirty="0"/>
              <a:t>：</a:t>
            </a:r>
            <a:r>
              <a:rPr lang="en-US" altLang="zh-TW" dirty="0"/>
              <a:t>(</a:t>
            </a:r>
            <a:r>
              <a:rPr lang="zh-TW" altLang="en-US" dirty="0"/>
              <a:t>員工編號自</a:t>
            </a:r>
            <a:r>
              <a:rPr lang="en-US" altLang="zh-TW" dirty="0"/>
              <a:t>001</a:t>
            </a:r>
            <a:r>
              <a:rPr lang="zh-TW" altLang="en-US" dirty="0"/>
              <a:t>開始編號</a:t>
            </a:r>
            <a:r>
              <a:rPr lang="en-US" altLang="zh-TW" dirty="0"/>
              <a:t>)</a:t>
            </a:r>
            <a:endParaRPr lang="zh-TW" altLang="en-US" dirty="0"/>
          </a:p>
          <a:p>
            <a:pPr marL="0" indent="0">
              <a:buNone/>
            </a:pPr>
            <a:r>
              <a:rPr lang="zh-TW" altLang="en-US" dirty="0"/>
              <a:t>	</a:t>
            </a:r>
            <a:r>
              <a:rPr lang="en-US" altLang="zh-TW" dirty="0"/>
              <a:t>(1)</a:t>
            </a:r>
            <a:r>
              <a:rPr lang="zh-TW" altLang="en-US" dirty="0"/>
              <a:t>右鍵</a:t>
            </a:r>
            <a:r>
              <a:rPr lang="en-US" altLang="zh-TW" dirty="0"/>
              <a:t>-</a:t>
            </a:r>
            <a:r>
              <a:rPr lang="zh-TW" altLang="en-US" dirty="0"/>
              <a:t>儲存格格式</a:t>
            </a:r>
            <a:r>
              <a:rPr lang="en-US" altLang="zh-TW" dirty="0"/>
              <a:t>-</a:t>
            </a:r>
            <a:r>
              <a:rPr lang="zh-TW" altLang="en-US" dirty="0"/>
              <a:t>文字。</a:t>
            </a:r>
          </a:p>
          <a:p>
            <a:pPr marL="0" indent="0">
              <a:buNone/>
            </a:pPr>
            <a:r>
              <a:rPr lang="zh-TW" altLang="en-US" dirty="0"/>
              <a:t>	</a:t>
            </a:r>
            <a:r>
              <a:rPr lang="en-US" altLang="zh-TW" dirty="0"/>
              <a:t>(2)</a:t>
            </a:r>
            <a:r>
              <a:rPr lang="zh-TW" altLang="en-US" dirty="0"/>
              <a:t>半角單撇號</a:t>
            </a:r>
            <a:r>
              <a:rPr lang="en-US" altLang="zh-TW" dirty="0"/>
              <a:t>(‘) </a:t>
            </a:r>
            <a:r>
              <a:rPr lang="zh-TW" altLang="en-US" dirty="0"/>
              <a:t>：’</a:t>
            </a:r>
            <a:r>
              <a:rPr lang="en-US" altLang="zh-TW" dirty="0"/>
              <a:t>0910-990553</a:t>
            </a:r>
          </a:p>
          <a:p>
            <a:pPr marL="0" indent="0">
              <a:buNone/>
            </a:pPr>
            <a:r>
              <a:rPr lang="zh-TW" altLang="en-US" dirty="0"/>
              <a:t>二</a:t>
            </a:r>
            <a:r>
              <a:rPr lang="en-US" altLang="zh-TW" dirty="0"/>
              <a:t>.SUM</a:t>
            </a:r>
            <a:r>
              <a:rPr lang="zh-TW" altLang="en-US" dirty="0"/>
              <a:t>函數：加總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sum(A1:A10) / sum(A1:A10,D1:D10)</a:t>
            </a:r>
          </a:p>
          <a:p>
            <a:pPr marL="0" indent="0">
              <a:buNone/>
            </a:pPr>
            <a:r>
              <a:rPr lang="zh-TW" altLang="en-US" dirty="0"/>
              <a:t>三</a:t>
            </a:r>
            <a:r>
              <a:rPr lang="en-US" altLang="zh-TW" dirty="0"/>
              <a:t>. average</a:t>
            </a:r>
            <a:r>
              <a:rPr lang="zh-TW" altLang="en-US" dirty="0"/>
              <a:t>函數：平均值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四</a:t>
            </a:r>
            <a:r>
              <a:rPr lang="en-US" altLang="zh-TW" dirty="0"/>
              <a:t>. RANK.EQ</a:t>
            </a:r>
            <a:r>
              <a:rPr lang="zh-TW" altLang="en-US" dirty="0"/>
              <a:t>函數：排名 </a:t>
            </a:r>
            <a:r>
              <a:rPr lang="en-US" altLang="zh-TW" dirty="0"/>
              <a:t>&lt;$</a:t>
            </a:r>
            <a:r>
              <a:rPr lang="zh-TW" altLang="en-US" dirty="0"/>
              <a:t>絕對參照說明</a:t>
            </a:r>
            <a:r>
              <a:rPr lang="en-US" altLang="zh-TW" dirty="0"/>
              <a:t>(</a:t>
            </a:r>
            <a:r>
              <a:rPr lang="zh-TW" altLang="en-US" dirty="0"/>
              <a:t>按</a:t>
            </a:r>
            <a:r>
              <a:rPr lang="en-US" altLang="zh-TW" dirty="0"/>
              <a:t>F4)&gt;</a:t>
            </a:r>
          </a:p>
        </p:txBody>
      </p:sp>
    </p:spTree>
    <p:extLst>
      <p:ext uri="{BB962C8B-B14F-4D97-AF65-F5344CB8AC3E}">
        <p14:creationId xmlns:p14="http://schemas.microsoft.com/office/powerpoint/2010/main" val="2194309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7B0799-D01C-F0A5-D19A-A57B5DDB4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156447"/>
            <a:ext cx="9601196" cy="717177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小技巧三</a:t>
            </a:r>
            <a:br>
              <a:rPr lang="en-US" altLang="zh-TW" dirty="0"/>
            </a:br>
            <a:r>
              <a:rPr lang="en-US" altLang="zh-TW" dirty="0"/>
              <a:t>excel03-</a:t>
            </a:r>
            <a:r>
              <a:rPr lang="zh-TW" altLang="en-US" dirty="0"/>
              <a:t>薪資資料庫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9B92A9-1AE6-A3AD-9DAA-E7F31C78D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930" y="1873624"/>
            <a:ext cx="9601196" cy="4414620"/>
          </a:xfrm>
        </p:spPr>
        <p:txBody>
          <a:bodyPr/>
          <a:lstStyle/>
          <a:p>
            <a:r>
              <a:rPr lang="zh-TW" altLang="en-US" dirty="0"/>
              <a:t>一</a:t>
            </a:r>
            <a:r>
              <a:rPr lang="en-US" altLang="zh-TW" dirty="0"/>
              <a:t>.</a:t>
            </a:r>
            <a:r>
              <a:rPr lang="zh-TW" altLang="en-US" dirty="0"/>
              <a:t>列印標題列：</a:t>
            </a:r>
            <a:endParaRPr lang="en-US" altLang="zh-TW" dirty="0"/>
          </a:p>
          <a:p>
            <a:pPr lvl="1"/>
            <a:r>
              <a:rPr lang="zh-TW" altLang="en-US" dirty="0"/>
              <a:t>頁面配置</a:t>
            </a:r>
            <a:r>
              <a:rPr lang="en-US" altLang="zh-TW" dirty="0"/>
              <a:t>-</a:t>
            </a:r>
            <a:r>
              <a:rPr lang="zh-TW" altLang="en-US" dirty="0"/>
              <a:t>版面設定</a:t>
            </a:r>
            <a:r>
              <a:rPr lang="en-US" altLang="zh-TW" dirty="0"/>
              <a:t>-</a:t>
            </a:r>
            <a:r>
              <a:rPr lang="zh-TW" altLang="en-US" dirty="0"/>
              <a:t>頁首頁尾</a:t>
            </a:r>
            <a:r>
              <a:rPr lang="en-US" altLang="zh-TW" dirty="0"/>
              <a:t>-</a:t>
            </a:r>
            <a:r>
              <a:rPr lang="zh-TW" altLang="en-US" dirty="0"/>
              <a:t>工作表</a:t>
            </a:r>
            <a:r>
              <a:rPr lang="en-US" altLang="zh-TW" dirty="0"/>
              <a:t>(</a:t>
            </a:r>
            <a:r>
              <a:rPr lang="zh-TW" altLang="en-US" dirty="0"/>
              <a:t>列印標題</a:t>
            </a:r>
            <a:r>
              <a:rPr lang="en-US" altLang="zh-TW" dirty="0"/>
              <a:t>)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62190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9760D9-F729-70E4-C940-7051C6271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5940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小技巧三</a:t>
            </a:r>
            <a:br>
              <a:rPr lang="zh-TW" altLang="en-US" dirty="0"/>
            </a:br>
            <a:r>
              <a:rPr lang="en-US" altLang="zh-TW" dirty="0"/>
              <a:t>excel04-</a:t>
            </a:r>
            <a:r>
              <a:rPr lang="zh-TW" altLang="en-US" dirty="0"/>
              <a:t>零用金管理系統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EB1B34-CBB7-9EA5-A765-A32DB76C6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43953"/>
            <a:ext cx="9601196" cy="3831915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準則活頁簿之練習：</a:t>
            </a:r>
            <a:endParaRPr lang="en-US" altLang="zh-TW" dirty="0"/>
          </a:p>
          <a:p>
            <a:r>
              <a:rPr lang="zh-TW" altLang="en-US" dirty="0"/>
              <a:t>公式</a:t>
            </a:r>
            <a:r>
              <a:rPr lang="en-US" altLang="zh-TW" dirty="0"/>
              <a:t>-</a:t>
            </a:r>
            <a:r>
              <a:rPr lang="zh-TW" altLang="en-US" dirty="0"/>
              <a:t>已定義名稱</a:t>
            </a:r>
            <a:r>
              <a:rPr lang="en-US" altLang="zh-TW" dirty="0"/>
              <a:t>-</a:t>
            </a:r>
            <a:r>
              <a:rPr lang="zh-TW" altLang="en-US" dirty="0"/>
              <a:t>從選取範圍建立</a:t>
            </a:r>
            <a:r>
              <a:rPr lang="en-US" altLang="zh-TW" dirty="0"/>
              <a:t>-</a:t>
            </a:r>
            <a:r>
              <a:rPr lang="zh-TW" altLang="en-US" dirty="0"/>
              <a:t>頂端列</a:t>
            </a:r>
          </a:p>
          <a:p>
            <a:r>
              <a:rPr lang="zh-TW" altLang="en-US" dirty="0"/>
              <a:t>	練習一：選取</a:t>
            </a:r>
            <a:r>
              <a:rPr lang="en-US" altLang="zh-TW" dirty="0"/>
              <a:t>”</a:t>
            </a:r>
            <a:r>
              <a:rPr lang="zh-TW" altLang="en-US" dirty="0"/>
              <a:t>科目代號</a:t>
            </a:r>
            <a:r>
              <a:rPr lang="en-US" altLang="zh-TW" dirty="0"/>
              <a:t>”</a:t>
            </a:r>
            <a:r>
              <a:rPr lang="zh-TW" altLang="en-US" dirty="0"/>
              <a:t>及</a:t>
            </a:r>
            <a:r>
              <a:rPr lang="en-US" altLang="zh-TW" dirty="0"/>
              <a:t>”</a:t>
            </a:r>
            <a:r>
              <a:rPr lang="zh-TW" altLang="en-US" dirty="0"/>
              <a:t>科目名稱</a:t>
            </a:r>
            <a:r>
              <a:rPr lang="en-US" altLang="zh-TW" dirty="0"/>
              <a:t>”-</a:t>
            </a:r>
            <a:r>
              <a:rPr lang="zh-TW" altLang="en-US" dirty="0"/>
              <a:t>定義名稱為”會計科目”</a:t>
            </a:r>
          </a:p>
          <a:p>
            <a:r>
              <a:rPr lang="zh-TW" altLang="en-US" dirty="0"/>
              <a:t>	練習二：從”名稱管理員”去人修正各欄的範圍</a:t>
            </a:r>
          </a:p>
          <a:p>
            <a:r>
              <a:rPr lang="zh-TW" altLang="en-US" dirty="0"/>
              <a:t>	練習三：運用</a:t>
            </a:r>
            <a:r>
              <a:rPr lang="en-US" altLang="zh-TW" dirty="0" err="1"/>
              <a:t>vlooup</a:t>
            </a:r>
            <a:r>
              <a:rPr lang="zh-TW" altLang="en-US" dirty="0"/>
              <a:t>函數去自動帶出科目名稱</a:t>
            </a:r>
          </a:p>
          <a:p>
            <a:r>
              <a:rPr lang="zh-TW" altLang="en-US" dirty="0"/>
              <a:t>	練習四：運用</a:t>
            </a:r>
            <a:r>
              <a:rPr lang="en-US" altLang="zh-TW" dirty="0"/>
              <a:t>if(“”,””, )</a:t>
            </a:r>
            <a:r>
              <a:rPr lang="zh-TW" altLang="en-US" dirty="0"/>
              <a:t>讓空格未填入數值時空白</a:t>
            </a:r>
          </a:p>
          <a:p>
            <a:r>
              <a:rPr lang="zh-TW" altLang="en-US" dirty="0"/>
              <a:t>	練習五：資料</a:t>
            </a:r>
            <a:r>
              <a:rPr lang="en-US" altLang="zh-TW" dirty="0"/>
              <a:t>-</a:t>
            </a:r>
            <a:r>
              <a:rPr lang="zh-TW" altLang="en-US" dirty="0"/>
              <a:t>資料工具</a:t>
            </a:r>
            <a:r>
              <a:rPr lang="en-US" altLang="zh-TW" dirty="0"/>
              <a:t>-</a:t>
            </a:r>
            <a:r>
              <a:rPr lang="zh-TW" altLang="en-US" dirty="0"/>
              <a:t>資料驗證</a:t>
            </a:r>
            <a:r>
              <a:rPr lang="en-US" altLang="zh-TW" dirty="0"/>
              <a:t>-</a:t>
            </a:r>
            <a:r>
              <a:rPr lang="zh-TW" altLang="en-US" dirty="0"/>
              <a:t>清單</a:t>
            </a:r>
            <a:r>
              <a:rPr lang="en-US" altLang="zh-TW" dirty="0"/>
              <a:t>(</a:t>
            </a:r>
            <a:r>
              <a:rPr lang="zh-TW" altLang="en-US" dirty="0"/>
              <a:t>方便選取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	</a:t>
            </a:r>
            <a:r>
              <a:rPr lang="zh-TW" altLang="en-US" dirty="0"/>
              <a:t>練習六：費用</a:t>
            </a:r>
            <a:r>
              <a:rPr lang="en-US" altLang="zh-TW" dirty="0"/>
              <a:t>-</a:t>
            </a:r>
            <a:r>
              <a:rPr lang="zh-TW" altLang="en-US" dirty="0"/>
              <a:t>運用</a:t>
            </a:r>
            <a:r>
              <a:rPr lang="en-US" altLang="zh-TW" dirty="0"/>
              <a:t>round(</a:t>
            </a:r>
            <a:r>
              <a:rPr lang="zh-TW" altLang="en-US" dirty="0"/>
              <a:t>支出金額</a:t>
            </a:r>
            <a:r>
              <a:rPr lang="en-US" altLang="zh-TW" dirty="0"/>
              <a:t>/1.05,0) </a:t>
            </a:r>
            <a:r>
              <a:rPr lang="zh-TW" altLang="en-US" dirty="0"/>
              <a:t>算出未稅金碩</a:t>
            </a:r>
            <a:r>
              <a:rPr lang="en-US" altLang="zh-TW" dirty="0"/>
              <a:t>, </a:t>
            </a:r>
            <a:r>
              <a:rPr lang="zh-TW" altLang="en-US" dirty="0"/>
              <a:t>再用支出</a:t>
            </a:r>
            <a:r>
              <a:rPr lang="en-US" altLang="zh-TW" dirty="0"/>
              <a:t>-</a:t>
            </a:r>
            <a:r>
              <a:rPr lang="zh-TW" altLang="en-US" dirty="0"/>
              <a:t>費用算出稅額</a:t>
            </a:r>
          </a:p>
        </p:txBody>
      </p:sp>
    </p:spTree>
    <p:extLst>
      <p:ext uri="{BB962C8B-B14F-4D97-AF65-F5344CB8AC3E}">
        <p14:creationId xmlns:p14="http://schemas.microsoft.com/office/powerpoint/2010/main" val="350398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EA5BF0-9B37-283C-83A3-F44AB401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小技巧三</a:t>
            </a:r>
            <a:br>
              <a:rPr lang="zh-TW" altLang="en-US" dirty="0"/>
            </a:br>
            <a:r>
              <a:rPr lang="en-US" altLang="zh-TW" dirty="0"/>
              <a:t>excel05-</a:t>
            </a:r>
            <a:r>
              <a:rPr lang="zh-TW" altLang="en-US" dirty="0"/>
              <a:t>人事資料庫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B1C738-F6C3-1FDA-AC2A-C4E18C5E9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11507"/>
            <a:ext cx="9601196" cy="3747246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練習一：身分證字號判斷男女</a:t>
            </a:r>
            <a:r>
              <a:rPr lang="en-US" altLang="zh-TW" dirty="0"/>
              <a:t>: </a:t>
            </a:r>
          </a:p>
          <a:p>
            <a:r>
              <a:rPr lang="en-US" altLang="zh-TW" dirty="0"/>
              <a:t>(LEFT(C3,2) </a:t>
            </a:r>
            <a:r>
              <a:rPr lang="zh-TW" altLang="en-US" dirty="0"/>
              <a:t>意思是說從左邊算來取回二碼</a:t>
            </a:r>
            <a:r>
              <a:rPr lang="en-US" altLang="zh-TW" dirty="0"/>
              <a:t>, </a:t>
            </a:r>
          </a:p>
          <a:p>
            <a:r>
              <a:rPr lang="en-US" altLang="zh-TW" dirty="0"/>
              <a:t>						RIGHT(LEFT(C3,2),1) </a:t>
            </a:r>
            <a:r>
              <a:rPr lang="zh-TW" altLang="en-US" dirty="0"/>
              <a:t>右邊算來取一碼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				If(RIGHT(LEFT(C3,2),1)=”1”,”</a:t>
            </a:r>
            <a:r>
              <a:rPr lang="zh-TW" altLang="en-US" dirty="0"/>
              <a:t>男”</a:t>
            </a:r>
            <a:r>
              <a:rPr lang="en-US" altLang="zh-TW" dirty="0"/>
              <a:t>,”</a:t>
            </a:r>
            <a:r>
              <a:rPr lang="zh-TW" altLang="en-US" dirty="0"/>
              <a:t>女”</a:t>
            </a:r>
          </a:p>
          <a:p>
            <a:r>
              <a:rPr lang="zh-TW" altLang="en-US" dirty="0"/>
              <a:t>練習二：行動電話前面秀出</a:t>
            </a:r>
            <a:r>
              <a:rPr lang="en-US" altLang="zh-TW" dirty="0"/>
              <a:t>0: </a:t>
            </a:r>
            <a:r>
              <a:rPr lang="zh-TW" altLang="en-US" dirty="0"/>
              <a:t>儲存格格式</a:t>
            </a:r>
            <a:r>
              <a:rPr lang="en-US" altLang="zh-TW" dirty="0"/>
              <a:t>-</a:t>
            </a:r>
            <a:r>
              <a:rPr lang="zh-TW" altLang="en-US" dirty="0"/>
              <a:t>特殊</a:t>
            </a:r>
            <a:r>
              <a:rPr lang="en-US" altLang="zh-TW" dirty="0"/>
              <a:t>-</a:t>
            </a:r>
            <a:r>
              <a:rPr lang="zh-TW" altLang="en-US" dirty="0"/>
              <a:t>行動電話</a:t>
            </a:r>
          </a:p>
          <a:p>
            <a:r>
              <a:rPr lang="zh-TW" altLang="en-US" dirty="0"/>
              <a:t>練習三：</a:t>
            </a:r>
            <a:r>
              <a:rPr lang="en-US" altLang="zh-TW" dirty="0"/>
              <a:t>INDEX(</a:t>
            </a:r>
            <a:r>
              <a:rPr lang="zh-TW" altLang="en-US" dirty="0"/>
              <a:t>表格範圍</a:t>
            </a:r>
            <a:r>
              <a:rPr lang="en-US" altLang="zh-TW" dirty="0"/>
              <a:t>,</a:t>
            </a:r>
            <a:r>
              <a:rPr lang="zh-TW" altLang="en-US" dirty="0"/>
              <a:t>索引值</a:t>
            </a:r>
            <a:r>
              <a:rPr lang="en-US" altLang="zh-TW" dirty="0"/>
              <a:t>”</a:t>
            </a:r>
            <a:r>
              <a:rPr lang="zh-TW" altLang="en-US" dirty="0"/>
              <a:t>指定要取出表格範圍中的第幾筆資料</a:t>
            </a:r>
            <a:r>
              <a:rPr lang="en-US" altLang="zh-TW" dirty="0"/>
              <a:t>”)</a:t>
            </a:r>
          </a:p>
          <a:p>
            <a:r>
              <a:rPr lang="zh-TW" altLang="en-US" dirty="0"/>
              <a:t>練習四：</a:t>
            </a:r>
            <a:r>
              <a:rPr lang="en-US" altLang="zh-TW" dirty="0"/>
              <a:t>MATCH(</a:t>
            </a:r>
            <a:r>
              <a:rPr lang="zh-TW" altLang="en-US" dirty="0"/>
              <a:t>搜尋值</a:t>
            </a:r>
            <a:r>
              <a:rPr lang="en-US" altLang="zh-TW" dirty="0"/>
              <a:t>,</a:t>
            </a:r>
            <a:r>
              <a:rPr lang="zh-TW" altLang="en-US" dirty="0"/>
              <a:t>搜尋範圍</a:t>
            </a:r>
            <a:r>
              <a:rPr lang="en-US" altLang="zh-TW" dirty="0"/>
              <a:t>,</a:t>
            </a:r>
            <a:r>
              <a:rPr lang="zh-TW" altLang="en-US" dirty="0"/>
              <a:t>搜尋類型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698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7491CF-A3A5-3757-9D20-0CD0E9E8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課程大網說明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72A3CC-DE64-C81B-4B51-44751C739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786033"/>
          </a:xfrm>
        </p:spPr>
        <p:txBody>
          <a:bodyPr/>
          <a:lstStyle/>
          <a:p>
            <a:r>
              <a:rPr lang="zh-TW" altLang="en-US" dirty="0"/>
              <a:t>一</a:t>
            </a:r>
            <a:r>
              <a:rPr lang="en-US" altLang="zh-TW" dirty="0"/>
              <a:t>. office </a:t>
            </a:r>
            <a:r>
              <a:rPr lang="zh-TW" altLang="en-US" dirty="0"/>
              <a:t>版本介紹及安裝設定與故障排除</a:t>
            </a:r>
            <a:endParaRPr lang="en-US" altLang="zh-TW" dirty="0"/>
          </a:p>
          <a:p>
            <a:r>
              <a:rPr lang="zh-TW" altLang="en-US" dirty="0"/>
              <a:t>二</a:t>
            </a:r>
            <a:r>
              <a:rPr lang="en-US" altLang="zh-TW" dirty="0"/>
              <a:t>. WORD</a:t>
            </a:r>
            <a:r>
              <a:rPr lang="zh-TW" altLang="en-US" dirty="0"/>
              <a:t>介紹與練習</a:t>
            </a:r>
            <a:endParaRPr lang="en-US" altLang="zh-TW" dirty="0"/>
          </a:p>
          <a:p>
            <a:r>
              <a:rPr lang="zh-TW" altLang="en-US" dirty="0"/>
              <a:t>三</a:t>
            </a:r>
            <a:r>
              <a:rPr lang="en-US" altLang="zh-TW" dirty="0"/>
              <a:t>. EXCEL</a:t>
            </a:r>
            <a:r>
              <a:rPr lang="zh-TW" altLang="en-US" dirty="0"/>
              <a:t>介紹與練習</a:t>
            </a:r>
            <a:endParaRPr lang="en-US" altLang="zh-TW" dirty="0"/>
          </a:p>
          <a:p>
            <a:r>
              <a:rPr lang="zh-TW" altLang="en-US" dirty="0"/>
              <a:t>四</a:t>
            </a:r>
            <a:r>
              <a:rPr lang="en-US" altLang="zh-TW" dirty="0"/>
              <a:t>. Q&amp;A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782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BB4962-387F-CD58-9033-10177986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上課時間說明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EAE598-567E-4CC4-DC6A-CD42BE43A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第一節 </a:t>
            </a:r>
            <a:r>
              <a:rPr lang="en-US" altLang="zh-TW" dirty="0"/>
              <a:t>09:00 ~ 10:30</a:t>
            </a:r>
          </a:p>
          <a:p>
            <a:r>
              <a:rPr lang="zh-TW" altLang="en-US" dirty="0"/>
              <a:t>第二節 </a:t>
            </a:r>
            <a:r>
              <a:rPr lang="en-US" altLang="zh-TW" dirty="0"/>
              <a:t>10:40 ~ 12:00</a:t>
            </a:r>
          </a:p>
          <a:p>
            <a:r>
              <a:rPr lang="zh-TW" altLang="en-US" dirty="0"/>
              <a:t>第三節 </a:t>
            </a:r>
            <a:r>
              <a:rPr lang="en-US" altLang="zh-TW" dirty="0"/>
              <a:t>13:30 ~ 15:00</a:t>
            </a:r>
          </a:p>
          <a:p>
            <a:r>
              <a:rPr lang="zh-TW" altLang="en-US" dirty="0"/>
              <a:t>第四節 </a:t>
            </a:r>
            <a:r>
              <a:rPr lang="en-US" altLang="zh-TW" dirty="0"/>
              <a:t>15:10 ~ 16:30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55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6A5271-7B48-0CA8-E72C-21363465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office </a:t>
            </a:r>
            <a:r>
              <a:rPr lang="zh-TW" altLang="en-US" dirty="0"/>
              <a:t>版本介紹及安裝設定與故障排除一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D59165-DC88-9D8B-4B5E-45BEAD431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1, office 2010</a:t>
            </a:r>
            <a:r>
              <a:rPr lang="zh-TW" altLang="en-US" dirty="0"/>
              <a:t>、</a:t>
            </a:r>
            <a:r>
              <a:rPr lang="en-US" altLang="zh-TW" dirty="0"/>
              <a:t>2013</a:t>
            </a:r>
            <a:r>
              <a:rPr lang="zh-TW" altLang="en-US" dirty="0"/>
              <a:t>、</a:t>
            </a:r>
            <a:r>
              <a:rPr lang="en-US" altLang="zh-TW" dirty="0"/>
              <a:t>2016</a:t>
            </a:r>
            <a:r>
              <a:rPr lang="zh-TW" altLang="en-US" dirty="0"/>
              <a:t>、</a:t>
            </a:r>
            <a:r>
              <a:rPr lang="en-US" altLang="zh-TW" dirty="0"/>
              <a:t>2019</a:t>
            </a:r>
            <a:r>
              <a:rPr lang="zh-TW" altLang="en-US" dirty="0"/>
              <a:t>、</a:t>
            </a:r>
            <a:r>
              <a:rPr lang="en-US" altLang="zh-TW" dirty="0"/>
              <a:t>2021</a:t>
            </a:r>
            <a:r>
              <a:rPr lang="zh-TW" altLang="en-US" dirty="0"/>
              <a:t>，有何差別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	 (</a:t>
            </a:r>
            <a:r>
              <a:rPr lang="zh-TW" altLang="en-US" dirty="0"/>
              <a:t>表格或是邊界可能會跑掉</a:t>
            </a:r>
            <a:r>
              <a:rPr lang="en-US" altLang="zh-TW" dirty="0"/>
              <a:t>)</a:t>
            </a:r>
            <a:endParaRPr lang="zh-TW" altLang="en-US" dirty="0"/>
          </a:p>
          <a:p>
            <a:r>
              <a:rPr lang="en-US" altLang="zh-TW" dirty="0"/>
              <a:t>2. office </a:t>
            </a:r>
            <a:r>
              <a:rPr lang="zh-TW" altLang="en-US" dirty="0"/>
              <a:t>版本</a:t>
            </a:r>
            <a:r>
              <a:rPr lang="en-US" altLang="zh-TW" dirty="0"/>
              <a:t>: </a:t>
            </a:r>
            <a:r>
              <a:rPr lang="zh-TW" altLang="en-US" dirty="0"/>
              <a:t>家用版</a:t>
            </a:r>
            <a:r>
              <a:rPr lang="en-US" altLang="zh-TW" dirty="0"/>
              <a:t>/</a:t>
            </a:r>
            <a:r>
              <a:rPr lang="zh-TW" altLang="en-US" dirty="0"/>
              <a:t>中小企業版</a:t>
            </a:r>
            <a:r>
              <a:rPr lang="en-US" altLang="zh-TW" dirty="0"/>
              <a:t>/</a:t>
            </a:r>
            <a:r>
              <a:rPr lang="zh-TW" altLang="en-US" dirty="0"/>
              <a:t>專業版</a:t>
            </a:r>
            <a:r>
              <a:rPr lang="en-US" altLang="zh-TW" dirty="0"/>
              <a:t>/</a:t>
            </a:r>
            <a:r>
              <a:rPr lang="zh-TW" altLang="en-US" dirty="0"/>
              <a:t>標準版</a:t>
            </a:r>
            <a:r>
              <a:rPr lang="en-US" altLang="zh-TW" dirty="0"/>
              <a:t>(</a:t>
            </a:r>
            <a:r>
              <a:rPr lang="zh-TW" altLang="en-US" dirty="0"/>
              <a:t>大量授權版</a:t>
            </a:r>
            <a:r>
              <a:rPr lang="en-US" altLang="zh-TW" dirty="0"/>
              <a:t>)/ 		 Microsoft 365 (</a:t>
            </a:r>
            <a:r>
              <a:rPr lang="zh-TW" altLang="en-US" dirty="0"/>
              <a:t>訂閱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 office </a:t>
            </a:r>
            <a:r>
              <a:rPr lang="zh-TW" altLang="en-US" dirty="0"/>
              <a:t>如何安裝</a:t>
            </a:r>
            <a:r>
              <a:rPr lang="en-US" altLang="zh-TW" dirty="0"/>
              <a:t>/</a:t>
            </a:r>
            <a:r>
              <a:rPr lang="zh-TW" altLang="en-US" dirty="0"/>
              <a:t>毀損時如何修復</a:t>
            </a:r>
            <a:r>
              <a:rPr lang="en-US" altLang="zh-TW" dirty="0"/>
              <a:t>/</a:t>
            </a:r>
          </a:p>
          <a:p>
            <a:r>
              <a:rPr lang="en-US" altLang="zh-TW" dirty="0"/>
              <a:t>4. office</a:t>
            </a:r>
            <a:r>
              <a:rPr lang="zh-TW" altLang="en-US" dirty="0"/>
              <a:t>的檔案格式</a:t>
            </a:r>
            <a:r>
              <a:rPr lang="en-US" altLang="zh-TW" dirty="0"/>
              <a:t>(</a:t>
            </a:r>
            <a:r>
              <a:rPr lang="zh-TW" altLang="en-US" dirty="0"/>
              <a:t>有</a:t>
            </a:r>
            <a:r>
              <a:rPr lang="en-US" altLang="zh-TW" dirty="0"/>
              <a:t>x</a:t>
            </a:r>
            <a:r>
              <a:rPr lang="zh-TW" altLang="en-US" dirty="0"/>
              <a:t>沒</a:t>
            </a:r>
            <a:r>
              <a:rPr lang="en-US" altLang="zh-TW" dirty="0"/>
              <a:t>x)/</a:t>
            </a:r>
            <a:r>
              <a:rPr lang="zh-TW" altLang="en-US" dirty="0"/>
              <a:t>相容模式</a:t>
            </a:r>
            <a:r>
              <a:rPr lang="en-US" altLang="zh-TW" dirty="0"/>
              <a:t>/ office2007</a:t>
            </a:r>
            <a:r>
              <a:rPr lang="zh-TW" altLang="en-US" dirty="0"/>
              <a:t>以前及以後的版本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341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3F5733-806C-E9B1-F9CC-6BB9A65FB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office </a:t>
            </a:r>
            <a:r>
              <a:rPr lang="zh-TW" altLang="en-US" dirty="0"/>
              <a:t>版本介紹及安裝設定與故障排除二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819211-2F88-E19B-B68B-3480F801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5. outlook</a:t>
            </a:r>
            <a:r>
              <a:rPr lang="zh-TW" altLang="en-US" dirty="0"/>
              <a:t>介紹</a:t>
            </a:r>
            <a:r>
              <a:rPr lang="en-US" altLang="zh-TW" dirty="0"/>
              <a:t>: PST</a:t>
            </a:r>
            <a:r>
              <a:rPr lang="zh-TW" altLang="en-US" dirty="0"/>
              <a:t>檔容量限制</a:t>
            </a:r>
            <a:r>
              <a:rPr lang="en-US" altLang="zh-TW" dirty="0"/>
              <a:t>/ </a:t>
            </a:r>
            <a:r>
              <a:rPr lang="zh-TW" altLang="en-US" dirty="0"/>
              <a:t>收信</a:t>
            </a:r>
            <a:r>
              <a:rPr lang="en-US" altLang="zh-TW" dirty="0"/>
              <a:t>pop</a:t>
            </a:r>
            <a:r>
              <a:rPr lang="zh-TW" altLang="en-US" dirty="0"/>
              <a:t>及</a:t>
            </a:r>
            <a:r>
              <a:rPr lang="en-US" altLang="zh-TW" dirty="0" err="1"/>
              <a:t>imap</a:t>
            </a:r>
            <a:r>
              <a:rPr lang="en-US" altLang="zh-TW" dirty="0"/>
              <a:t>/</a:t>
            </a:r>
            <a:r>
              <a:rPr lang="zh-TW" altLang="en-US" dirty="0"/>
              <a:t>寄信</a:t>
            </a:r>
            <a:r>
              <a:rPr lang="en-US" altLang="zh-TW" dirty="0" err="1"/>
              <a:t>imap</a:t>
            </a:r>
            <a:r>
              <a:rPr lang="en-US" altLang="zh-TW" dirty="0"/>
              <a:t>/</a:t>
            </a:r>
            <a:r>
              <a:rPr lang="en-US" altLang="zh-TW" dirty="0" err="1"/>
              <a:t>scanpst</a:t>
            </a:r>
            <a:r>
              <a:rPr lang="zh-TW" altLang="en-US" dirty="0"/>
              <a:t>修</a:t>
            </a:r>
            <a:r>
              <a:rPr lang="en-US" altLang="zh-TW" dirty="0"/>
              <a:t>	</a:t>
            </a:r>
            <a:r>
              <a:rPr lang="zh-TW" altLang="en-US" dirty="0"/>
              <a:t>復</a:t>
            </a:r>
            <a:r>
              <a:rPr lang="en-US" altLang="zh-TW" dirty="0"/>
              <a:t>/PST</a:t>
            </a:r>
            <a:r>
              <a:rPr lang="zh-TW" altLang="en-US" dirty="0"/>
              <a:t>匯入匯出</a:t>
            </a:r>
          </a:p>
          <a:p>
            <a:r>
              <a:rPr lang="en-US" altLang="zh-TW" dirty="0"/>
              <a:t>6. pdf</a:t>
            </a:r>
            <a:r>
              <a:rPr lang="zh-TW" altLang="en-US" dirty="0"/>
              <a:t>介紹</a:t>
            </a:r>
            <a:r>
              <a:rPr lang="en-US" altLang="zh-TW" dirty="0"/>
              <a:t>/</a:t>
            </a:r>
            <a:r>
              <a:rPr lang="zh-TW" altLang="en-US" dirty="0"/>
              <a:t>影像</a:t>
            </a:r>
            <a:r>
              <a:rPr lang="en-US" altLang="zh-TW" dirty="0"/>
              <a:t>PDF</a:t>
            </a:r>
            <a:r>
              <a:rPr lang="zh-TW" altLang="en-US" dirty="0"/>
              <a:t>文字</a:t>
            </a:r>
            <a:r>
              <a:rPr lang="en-US" altLang="zh-TW" dirty="0"/>
              <a:t>PDF/XPS</a:t>
            </a:r>
            <a:r>
              <a:rPr lang="zh-TW" altLang="en-US" dirty="0"/>
              <a:t>介紹</a:t>
            </a:r>
            <a:r>
              <a:rPr lang="en-US" altLang="zh-TW" dirty="0"/>
              <a:t>/office2010</a:t>
            </a:r>
            <a:r>
              <a:rPr lang="zh-TW" altLang="en-US" dirty="0"/>
              <a:t>後另存或匯出</a:t>
            </a:r>
            <a:r>
              <a:rPr lang="en-US" altLang="zh-TW" dirty="0"/>
              <a:t>	PDF(office2007</a:t>
            </a:r>
            <a:r>
              <a:rPr lang="zh-TW" altLang="en-US" dirty="0"/>
              <a:t>須安裝增益集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7. office</a:t>
            </a:r>
            <a:r>
              <a:rPr lang="zh-TW" altLang="en-US" dirty="0"/>
              <a:t>版本限制</a:t>
            </a:r>
            <a:r>
              <a:rPr lang="en-US" altLang="zh-TW" dirty="0"/>
              <a:t>/ WIN7</a:t>
            </a:r>
            <a:r>
              <a:rPr lang="zh-TW" altLang="en-US" dirty="0"/>
              <a:t>系統最多只能安裝到</a:t>
            </a:r>
            <a:r>
              <a:rPr lang="en-US" altLang="zh-TW" dirty="0"/>
              <a:t>2016</a:t>
            </a:r>
            <a:r>
              <a:rPr lang="zh-TW" altLang="en-US" dirty="0"/>
              <a:t>版</a:t>
            </a:r>
            <a:r>
              <a:rPr lang="en-US" altLang="zh-TW" dirty="0"/>
              <a:t>/ office 2019</a:t>
            </a:r>
            <a:r>
              <a:rPr lang="zh-TW" altLang="en-US" dirty="0"/>
              <a:t>限</a:t>
            </a:r>
            <a:r>
              <a:rPr lang="en-US" altLang="zh-TW" dirty="0"/>
              <a:t>	Win10</a:t>
            </a:r>
            <a:r>
              <a:rPr lang="zh-TW" altLang="en-US" dirty="0"/>
              <a:t>以上的作業系統</a:t>
            </a:r>
          </a:p>
          <a:p>
            <a:r>
              <a:rPr lang="en-US" altLang="zh-TW" dirty="0"/>
              <a:t>8. Office </a:t>
            </a:r>
            <a:r>
              <a:rPr lang="zh-TW" altLang="en-US" dirty="0"/>
              <a:t>網頁版（免費）</a:t>
            </a:r>
            <a:r>
              <a:rPr lang="en-US" altLang="zh-TW" dirty="0"/>
              <a:t>https://www.office.com/ /</a:t>
            </a:r>
            <a:r>
              <a:rPr lang="zh-TW" altLang="en-US" dirty="0"/>
              <a:t>須註冊帳號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4928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92F74B-3975-CFF0-177D-25E75EE6E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office </a:t>
            </a:r>
            <a:r>
              <a:rPr lang="zh-TW" altLang="en-US" dirty="0"/>
              <a:t>版本介紹及安裝設定與故障排除三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110897-9250-CA0F-19D4-F6CB5C393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9. Microsoft</a:t>
            </a:r>
            <a:r>
              <a:rPr lang="zh-TW" altLang="en-US" dirty="0"/>
              <a:t>帳戶介紹</a:t>
            </a:r>
          </a:p>
          <a:p>
            <a:r>
              <a:rPr lang="en-US" altLang="zh-TW" dirty="0"/>
              <a:t>10. Microsoft Teams </a:t>
            </a:r>
            <a:r>
              <a:rPr lang="zh-TW" altLang="en-US" dirty="0"/>
              <a:t>介紹</a:t>
            </a:r>
            <a:r>
              <a:rPr lang="en-US" altLang="zh-TW" dirty="0"/>
              <a:t>( win11</a:t>
            </a:r>
            <a:r>
              <a:rPr lang="zh-TW" altLang="en-US" dirty="0"/>
              <a:t>取代</a:t>
            </a:r>
            <a:r>
              <a:rPr lang="en-US" altLang="zh-TW" dirty="0"/>
              <a:t>skype)</a:t>
            </a:r>
          </a:p>
          <a:p>
            <a:r>
              <a:rPr lang="en-US" altLang="zh-TW" dirty="0"/>
              <a:t>11. </a:t>
            </a:r>
            <a:r>
              <a:rPr lang="zh-TW" altLang="en-US" dirty="0"/>
              <a:t>雲端空間介紹</a:t>
            </a:r>
            <a:r>
              <a:rPr lang="en-US" altLang="zh-TW" dirty="0"/>
              <a:t>:OneDrive</a:t>
            </a:r>
            <a:r>
              <a:rPr lang="zh-TW" altLang="en-US" dirty="0"/>
              <a:t>免費雲端空間 </a:t>
            </a:r>
            <a:r>
              <a:rPr lang="en-US" altLang="zh-TW" dirty="0"/>
              <a:t>5 GB / Microsoft 365 </a:t>
            </a:r>
            <a:r>
              <a:rPr lang="zh-TW" altLang="en-US" dirty="0"/>
              <a:t>家用版</a:t>
            </a:r>
            <a:r>
              <a:rPr lang="en-US" altLang="zh-TW" dirty="0"/>
              <a:t>	(6</a:t>
            </a:r>
            <a:r>
              <a:rPr lang="zh-TW" altLang="en-US" dirty="0"/>
              <a:t>人</a:t>
            </a:r>
            <a:r>
              <a:rPr lang="en-US" altLang="zh-TW" dirty="0"/>
              <a:t>,6TB,3190</a:t>
            </a:r>
            <a:r>
              <a:rPr lang="zh-TW" altLang="en-US" dirty="0"/>
              <a:t>元</a:t>
            </a:r>
            <a:r>
              <a:rPr lang="en-US" altLang="zh-TW" dirty="0"/>
              <a:t>)/ Gmail(google</a:t>
            </a:r>
            <a:r>
              <a:rPr lang="zh-TW" altLang="en-US" dirty="0"/>
              <a:t>雲端硬碟</a:t>
            </a:r>
            <a:r>
              <a:rPr lang="en-US" altLang="zh-TW" dirty="0"/>
              <a:t>) </a:t>
            </a:r>
            <a:r>
              <a:rPr lang="zh-TW" altLang="en-US" dirty="0"/>
              <a:t>免費雲端空間 </a:t>
            </a:r>
            <a:r>
              <a:rPr lang="en-US" altLang="zh-TW" dirty="0"/>
              <a:t>15 GB/</a:t>
            </a:r>
            <a:r>
              <a:rPr lang="zh-TW" altLang="en-US" dirty="0"/>
              <a:t>付費</a:t>
            </a:r>
            <a:r>
              <a:rPr lang="en-US" altLang="zh-TW" dirty="0"/>
              <a:t>	100GB(650</a:t>
            </a:r>
            <a:r>
              <a:rPr lang="zh-TW" altLang="en-US" dirty="0"/>
              <a:t>元</a:t>
            </a:r>
            <a:r>
              <a:rPr lang="en-US" altLang="zh-TW" dirty="0"/>
              <a:t>/</a:t>
            </a:r>
            <a:r>
              <a:rPr lang="zh-TW" altLang="en-US" dirty="0"/>
              <a:t>年</a:t>
            </a:r>
            <a:r>
              <a:rPr lang="en-US" altLang="zh-TW" dirty="0"/>
              <a:t>),3TB(3300</a:t>
            </a:r>
            <a:r>
              <a:rPr lang="zh-TW" altLang="en-US" dirty="0"/>
              <a:t>元</a:t>
            </a:r>
            <a:r>
              <a:rPr lang="en-US" altLang="zh-TW" dirty="0"/>
              <a:t>/</a:t>
            </a:r>
            <a:r>
              <a:rPr lang="zh-TW" altLang="en-US" dirty="0"/>
              <a:t>年</a:t>
            </a:r>
            <a:r>
              <a:rPr lang="en-US" altLang="zh-TW" dirty="0"/>
              <a:t>) / </a:t>
            </a:r>
          </a:p>
          <a:p>
            <a:r>
              <a:rPr lang="en-US" altLang="zh-TW"/>
              <a:t>12. 32</a:t>
            </a:r>
            <a:r>
              <a:rPr lang="zh-TW" altLang="en-US" dirty="0"/>
              <a:t>位元</a:t>
            </a:r>
            <a:r>
              <a:rPr lang="en-US" altLang="zh-TW" dirty="0"/>
              <a:t>64</a:t>
            </a:r>
            <a:r>
              <a:rPr lang="zh-TW" altLang="en-US" dirty="0"/>
              <a:t>位元</a:t>
            </a:r>
            <a:r>
              <a:rPr lang="en-US" altLang="zh-TW" dirty="0"/>
              <a:t>: com</a:t>
            </a:r>
            <a:r>
              <a:rPr lang="zh-TW" altLang="en-US" dirty="0"/>
              <a:t>增益集</a:t>
            </a:r>
            <a:r>
              <a:rPr lang="en-US" altLang="zh-TW" dirty="0"/>
              <a:t>, VBA </a:t>
            </a:r>
            <a:r>
              <a:rPr lang="zh-TW" altLang="en-US" dirty="0"/>
              <a:t>程式碼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783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04F912-1FEA-41DF-503F-573BB77D5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407459"/>
            <a:ext cx="6815669" cy="1979205"/>
          </a:xfrm>
        </p:spPr>
        <p:txBody>
          <a:bodyPr/>
          <a:lstStyle/>
          <a:p>
            <a:r>
              <a:rPr lang="en-US" altLang="zh-TW" dirty="0"/>
              <a:t>Office 2019</a:t>
            </a:r>
            <a:r>
              <a:rPr lang="zh-TW" altLang="en-US" dirty="0"/>
              <a:t>新增功能一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en-US" altLang="zh-TW" dirty="0" err="1"/>
              <a:t>word,excel,point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E1A8DD1-D6BB-EB99-D0CF-85F98B9D1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dirty="0"/>
              <a:t>一</a:t>
            </a:r>
            <a:r>
              <a:rPr lang="en-US" altLang="zh-TW" dirty="0"/>
              <a:t>,</a:t>
            </a:r>
            <a:r>
              <a:rPr lang="zh-TW" altLang="en-US" dirty="0"/>
              <a:t>插入圖示</a:t>
            </a:r>
            <a:r>
              <a:rPr lang="en-US" altLang="zh-TW" dirty="0"/>
              <a:t>:</a:t>
            </a:r>
            <a:r>
              <a:rPr lang="zh-TW" altLang="en-US" dirty="0"/>
              <a:t>新增縮放向量圖</a:t>
            </a:r>
            <a:r>
              <a:rPr lang="en-US" altLang="zh-TW" dirty="0"/>
              <a:t>(SVG),</a:t>
            </a:r>
            <a:r>
              <a:rPr lang="zh-TW" altLang="en-US" dirty="0"/>
              <a:t>支援縮放</a:t>
            </a:r>
            <a:r>
              <a:rPr lang="en-US" altLang="zh-TW" dirty="0"/>
              <a:t>,</a:t>
            </a:r>
            <a:r>
              <a:rPr lang="zh-TW" altLang="en-US" dirty="0"/>
              <a:t>改變顏色與外框</a:t>
            </a:r>
            <a:r>
              <a:rPr lang="en-US" altLang="zh-TW" dirty="0"/>
              <a:t>(</a:t>
            </a:r>
          </a:p>
          <a:p>
            <a:r>
              <a:rPr lang="zh-TW" altLang="en-US" dirty="0"/>
              <a:t>二</a:t>
            </a:r>
            <a:r>
              <a:rPr lang="en-US" altLang="zh-TW" dirty="0"/>
              <a:t>,</a:t>
            </a:r>
            <a:r>
              <a:rPr lang="zh-TW" altLang="en-US" dirty="0"/>
              <a:t>新版的翻釋工具</a:t>
            </a:r>
            <a:r>
              <a:rPr lang="en-US" altLang="zh-TW" dirty="0"/>
              <a:t>:</a:t>
            </a:r>
            <a:r>
              <a:rPr lang="zh-TW" altLang="en-US" dirty="0"/>
              <a:t>可自動偵測來源文件的語言</a:t>
            </a:r>
            <a:endParaRPr lang="en-US" altLang="zh-TW" dirty="0"/>
          </a:p>
          <a:p>
            <a:r>
              <a:rPr lang="zh-TW" altLang="en-US" dirty="0"/>
              <a:t>三</a:t>
            </a:r>
            <a:r>
              <a:rPr lang="en-US" altLang="zh-TW" dirty="0"/>
              <a:t>,</a:t>
            </a:r>
            <a:r>
              <a:rPr lang="zh-TW" altLang="en-US" dirty="0"/>
              <a:t>支援手繪圖案書寫及</a:t>
            </a:r>
            <a:r>
              <a:rPr lang="en-US" altLang="zh-TW" dirty="0"/>
              <a:t>3D</a:t>
            </a:r>
            <a:r>
              <a:rPr lang="zh-TW" altLang="en-US" dirty="0"/>
              <a:t>素材</a:t>
            </a:r>
            <a:endParaRPr lang="en-US" altLang="zh-TW" dirty="0"/>
          </a:p>
          <a:p>
            <a:r>
              <a:rPr lang="zh-TW" altLang="en-US" dirty="0"/>
              <a:t>四</a:t>
            </a:r>
            <a:r>
              <a:rPr lang="en-US" altLang="zh-TW" dirty="0"/>
              <a:t>,</a:t>
            </a:r>
            <a:r>
              <a:rPr lang="zh-TW" altLang="en-US" dirty="0"/>
              <a:t>更完善的協助工具</a:t>
            </a:r>
            <a:r>
              <a:rPr lang="en-US" altLang="zh-TW" dirty="0"/>
              <a:t>,</a:t>
            </a:r>
            <a:r>
              <a:rPr lang="zh-TW" altLang="en-US" dirty="0"/>
              <a:t>檢查檔案的潛在問題</a:t>
            </a:r>
            <a:endParaRPr lang="en-US" altLang="zh-TW" dirty="0"/>
          </a:p>
          <a:p>
            <a:r>
              <a:rPr lang="zh-TW" altLang="en-US" dirty="0"/>
              <a:t>五</a:t>
            </a:r>
            <a:r>
              <a:rPr lang="en-US" altLang="zh-TW" dirty="0"/>
              <a:t>,</a:t>
            </a:r>
            <a:r>
              <a:rPr lang="zh-TW" altLang="en-US" dirty="0"/>
              <a:t>增加音效提示</a:t>
            </a:r>
            <a:r>
              <a:rPr lang="en-US" altLang="zh-TW" dirty="0"/>
              <a:t>,</a:t>
            </a:r>
            <a:r>
              <a:rPr lang="zh-TW" altLang="en-US" dirty="0"/>
              <a:t>讓系統在您工作時提供引導</a:t>
            </a:r>
          </a:p>
        </p:txBody>
      </p:sp>
    </p:spTree>
    <p:extLst>
      <p:ext uri="{BB962C8B-B14F-4D97-AF65-F5344CB8AC3E}">
        <p14:creationId xmlns:p14="http://schemas.microsoft.com/office/powerpoint/2010/main" val="3911479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FE2D71-5D11-BDBD-83DB-9B139294A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Office 2019</a:t>
            </a:r>
            <a:r>
              <a:rPr lang="zh-TW" altLang="en-US" dirty="0"/>
              <a:t>新增功能二</a:t>
            </a:r>
            <a:br>
              <a:rPr lang="zh-TW" altLang="en-US" dirty="0"/>
            </a:br>
            <a:r>
              <a:rPr lang="en-US" altLang="zh-TW" dirty="0"/>
              <a:t>(</a:t>
            </a:r>
            <a:r>
              <a:rPr lang="zh-TW" altLang="en-US" dirty="0"/>
              <a:t>專屬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1BBE7D-26CD-3807-517F-3CD10C2C0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TW" altLang="en-US" sz="7200" dirty="0"/>
              <a:t>一</a:t>
            </a:r>
            <a:r>
              <a:rPr lang="en-US" altLang="zh-TW" sz="7200" dirty="0"/>
              <a:t>, Word</a:t>
            </a:r>
            <a:r>
              <a:rPr lang="zh-TW" altLang="en-US" sz="7200" dirty="0"/>
              <a:t>專屬</a:t>
            </a:r>
            <a:r>
              <a:rPr lang="en-US" altLang="zh-TW" sz="7200" dirty="0"/>
              <a:t>: </a:t>
            </a:r>
          </a:p>
          <a:p>
            <a:pPr marL="0" indent="0">
              <a:buNone/>
            </a:pPr>
            <a:r>
              <a:rPr lang="en-US" altLang="zh-TW" sz="7200" dirty="0"/>
              <a:t>      </a:t>
            </a:r>
            <a:r>
              <a:rPr lang="zh-TW" altLang="en-US" sz="7200" dirty="0"/>
              <a:t>支援</a:t>
            </a:r>
            <a:r>
              <a:rPr lang="en-US" altLang="zh-TW" sz="7200" dirty="0" err="1"/>
              <a:t>UnicodeMath</a:t>
            </a:r>
            <a:r>
              <a:rPr lang="en-US" altLang="zh-TW" sz="7200" dirty="0"/>
              <a:t> </a:t>
            </a:r>
            <a:r>
              <a:rPr lang="zh-TW" altLang="en-US" sz="7200" dirty="0"/>
              <a:t>和 </a:t>
            </a:r>
            <a:r>
              <a:rPr lang="en-US" altLang="zh-TW" sz="7200" dirty="0"/>
              <a:t>LaTeX </a:t>
            </a:r>
            <a:r>
              <a:rPr lang="zh-TW" altLang="en-US" sz="7200" dirty="0"/>
              <a:t>的橫式格式方程式</a:t>
            </a:r>
            <a:endParaRPr lang="en-US" altLang="zh-TW" sz="7200" dirty="0"/>
          </a:p>
          <a:p>
            <a:pPr marL="0" indent="0">
              <a:buNone/>
            </a:pPr>
            <a:r>
              <a:rPr lang="zh-TW" altLang="en-US" sz="7200" dirty="0"/>
              <a:t>二</a:t>
            </a:r>
            <a:r>
              <a:rPr lang="en-US" altLang="zh-TW" sz="7200" dirty="0"/>
              <a:t>,</a:t>
            </a:r>
            <a:r>
              <a:rPr lang="en-US" altLang="zh-TW" sz="7200" dirty="0" err="1"/>
              <a:t>Powerpoint</a:t>
            </a:r>
            <a:r>
              <a:rPr lang="zh-TW" altLang="en-US" sz="7200" dirty="0"/>
              <a:t>專屬</a:t>
            </a:r>
            <a:r>
              <a:rPr lang="en-US" altLang="zh-TW" sz="7200" dirty="0"/>
              <a:t>: </a:t>
            </a:r>
          </a:p>
          <a:p>
            <a:pPr marL="0" indent="0">
              <a:buNone/>
            </a:pPr>
            <a:r>
              <a:rPr lang="en-US" altLang="zh-TW" sz="7200" dirty="0"/>
              <a:t>      1,</a:t>
            </a:r>
            <a:r>
              <a:rPr lang="zh-TW" altLang="en-US" sz="7200" dirty="0"/>
              <a:t>轉化特效</a:t>
            </a:r>
            <a:r>
              <a:rPr lang="en-US" altLang="zh-TW" sz="7200" dirty="0"/>
              <a:t>:</a:t>
            </a:r>
            <a:r>
              <a:rPr lang="zh-TW" altLang="en-US" sz="7200" dirty="0"/>
              <a:t>簡報過程中可以讓圖片移動</a:t>
            </a:r>
            <a:endParaRPr lang="en-US" altLang="zh-TW" sz="7200" dirty="0"/>
          </a:p>
          <a:p>
            <a:pPr marL="0" indent="0">
              <a:buNone/>
            </a:pPr>
            <a:r>
              <a:rPr lang="en-US" altLang="zh-TW" sz="7200" dirty="0"/>
              <a:t>      2,</a:t>
            </a:r>
            <a:r>
              <a:rPr lang="zh-TW" altLang="en-US" sz="7200" dirty="0"/>
              <a:t>縮放</a:t>
            </a:r>
            <a:r>
              <a:rPr lang="en-US" altLang="zh-TW" sz="7200" dirty="0"/>
              <a:t>:</a:t>
            </a:r>
            <a:r>
              <a:rPr lang="zh-TW" altLang="en-US" sz="7200" dirty="0"/>
              <a:t>簡報過程中可隨時使用局部放大</a:t>
            </a:r>
            <a:r>
              <a:rPr lang="en-US" altLang="zh-TW" sz="7200" dirty="0"/>
              <a:t>,</a:t>
            </a:r>
            <a:r>
              <a:rPr lang="zh-TW" altLang="en-US" sz="7200" dirty="0"/>
              <a:t>加強重點</a:t>
            </a:r>
            <a:endParaRPr lang="en-US" altLang="zh-TW" sz="7200" dirty="0"/>
          </a:p>
          <a:p>
            <a:pPr marL="0" indent="0">
              <a:buNone/>
            </a:pPr>
            <a:r>
              <a:rPr lang="en-US" altLang="zh-TW" sz="7200" dirty="0"/>
              <a:t>      3,</a:t>
            </a:r>
            <a:r>
              <a:rPr lang="zh-TW" altLang="en-US" sz="7200" dirty="0"/>
              <a:t>藍芽手寫筆</a:t>
            </a:r>
            <a:r>
              <a:rPr lang="en-US" altLang="zh-TW" sz="7200" dirty="0"/>
              <a:t>: surface pen</a:t>
            </a:r>
            <a:r>
              <a:rPr lang="zh-TW" altLang="en-US" sz="7200" dirty="0"/>
              <a:t>當作簡報器</a:t>
            </a:r>
            <a:endParaRPr lang="en-US" altLang="zh-TW" sz="7200" dirty="0"/>
          </a:p>
          <a:p>
            <a:pPr marL="0" indent="0">
              <a:buNone/>
            </a:pPr>
            <a:r>
              <a:rPr lang="zh-TW" altLang="en-US" sz="7200" dirty="0"/>
              <a:t>三</a:t>
            </a:r>
            <a:r>
              <a:rPr lang="en-US" altLang="zh-TW" sz="7200" dirty="0"/>
              <a:t>,Excel</a:t>
            </a:r>
            <a:r>
              <a:rPr lang="zh-TW" altLang="en-US" sz="7200" dirty="0"/>
              <a:t>專屬</a:t>
            </a:r>
            <a:r>
              <a:rPr lang="en-US" altLang="zh-TW" sz="7200" dirty="0"/>
              <a:t>:</a:t>
            </a:r>
          </a:p>
          <a:p>
            <a:pPr marL="0" indent="0">
              <a:buNone/>
            </a:pPr>
            <a:r>
              <a:rPr lang="en-US" altLang="zh-TW" sz="7200" dirty="0"/>
              <a:t>      1,</a:t>
            </a:r>
            <a:r>
              <a:rPr lang="zh-TW" altLang="en-US" sz="7200" dirty="0"/>
              <a:t>新函數</a:t>
            </a:r>
            <a:r>
              <a:rPr lang="en-US" altLang="zh-TW" sz="7200" dirty="0"/>
              <a:t>: CONCAT / IFS / MAXIFS / MINIFS / SWITCH / TEXTJOIN</a:t>
            </a:r>
          </a:p>
          <a:p>
            <a:pPr marL="0" indent="0">
              <a:buNone/>
            </a:pPr>
            <a:r>
              <a:rPr lang="en-US" altLang="zh-TW" sz="7200" dirty="0"/>
              <a:t>      2,</a:t>
            </a:r>
            <a:r>
              <a:rPr lang="zh-TW" altLang="en-US" sz="7200" dirty="0"/>
              <a:t>新圖表</a:t>
            </a:r>
            <a:r>
              <a:rPr lang="en-US" altLang="zh-TW" sz="7200" dirty="0"/>
              <a:t>:</a:t>
            </a:r>
            <a:r>
              <a:rPr lang="zh-TW" altLang="en-US" sz="7200" dirty="0"/>
              <a:t>地圖圖表 </a:t>
            </a:r>
            <a:r>
              <a:rPr lang="en-US" altLang="zh-TW" sz="7200" dirty="0"/>
              <a:t>/</a:t>
            </a:r>
            <a:r>
              <a:rPr lang="zh-TW" altLang="en-US" sz="7200" dirty="0"/>
              <a:t>漏斗圖</a:t>
            </a:r>
            <a:endParaRPr lang="en-US" altLang="zh-TW" sz="7200" dirty="0"/>
          </a:p>
          <a:p>
            <a:pPr marL="0" indent="0">
              <a:buNone/>
            </a:pPr>
            <a:r>
              <a:rPr lang="en-US" altLang="zh-TW" sz="7200" dirty="0"/>
              <a:t>      </a:t>
            </a:r>
          </a:p>
          <a:p>
            <a:pPr marL="0" indent="0">
              <a:buNone/>
            </a:pPr>
            <a:r>
              <a:rPr lang="en-US" altLang="zh-TW" dirty="0"/>
              <a:t>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215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5F27C6-BCC1-E59D-9472-380D9DB36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課堂資料下載練習</a:t>
            </a:r>
            <a:br>
              <a:rPr lang="en-US" altLang="zh-TW" dirty="0"/>
            </a:br>
            <a:r>
              <a:rPr lang="en-US" altLang="zh-TW" dirty="0"/>
              <a:t>http://xiutingpc</a:t>
            </a:r>
            <a:r>
              <a:rPr lang="en-US" altLang="zh-TW"/>
              <a:t>.synology</a:t>
            </a:r>
            <a:r>
              <a:rPr lang="en-US" altLang="zh-TW" dirty="0"/>
              <a:t>.me:8080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686CD2-0C5B-C75A-3529-DF85D7BBD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使用者帳號</a:t>
            </a:r>
            <a:r>
              <a:rPr lang="en-US" altLang="zh-TW" dirty="0"/>
              <a:t>: user</a:t>
            </a:r>
          </a:p>
          <a:p>
            <a:r>
              <a:rPr lang="zh-TW" altLang="en-US" dirty="0"/>
              <a:t>密碼</a:t>
            </a:r>
            <a:r>
              <a:rPr lang="en-US" altLang="zh-TW" dirty="0"/>
              <a:t>: 12345678</a:t>
            </a:r>
          </a:p>
          <a:p>
            <a:r>
              <a:rPr lang="en-US" altLang="zh-TW" dirty="0"/>
              <a:t>Share /  office2016</a:t>
            </a:r>
            <a:r>
              <a:rPr lang="zh-TW" altLang="en-US"/>
              <a:t>上課資料</a:t>
            </a:r>
          </a:p>
        </p:txBody>
      </p:sp>
    </p:spTree>
    <p:extLst>
      <p:ext uri="{BB962C8B-B14F-4D97-AF65-F5344CB8AC3E}">
        <p14:creationId xmlns:p14="http://schemas.microsoft.com/office/powerpoint/2010/main" val="2003336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594</TotalTime>
  <Words>1511</Words>
  <Application>Microsoft Office PowerPoint</Application>
  <PresentationFormat>寬螢幕</PresentationFormat>
  <Paragraphs>117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3" baseType="lpstr">
      <vt:lpstr>PMingLiU</vt:lpstr>
      <vt:lpstr>Arial</vt:lpstr>
      <vt:lpstr>Garamond</vt:lpstr>
      <vt:lpstr>有機</vt:lpstr>
      <vt:lpstr>電腦軟體應用與處理 office軟體應用-word excel</vt:lpstr>
      <vt:lpstr>課程大網說明</vt:lpstr>
      <vt:lpstr>上課時間說明</vt:lpstr>
      <vt:lpstr>office 版本介紹及安裝設定與故障排除一</vt:lpstr>
      <vt:lpstr>office 版本介紹及安裝設定與故障排除二</vt:lpstr>
      <vt:lpstr>office 版本介紹及安裝設定與故障排除三</vt:lpstr>
      <vt:lpstr>Office 2019新增功能一 (word,excel,point)</vt:lpstr>
      <vt:lpstr>Office 2019新增功能二 (專屬)</vt:lpstr>
      <vt:lpstr>課堂資料下載練習 http://xiutingpc.synology.me:8080</vt:lpstr>
      <vt:lpstr>Word 介紹-工作環境區介紹 </vt:lpstr>
      <vt:lpstr>word小技巧一</vt:lpstr>
      <vt:lpstr>Word小技巧二</vt:lpstr>
      <vt:lpstr>Word小技巧三</vt:lpstr>
      <vt:lpstr>Excel小技巧一 excel01-辦公室員工輪值表</vt:lpstr>
      <vt:lpstr>Excel小技巧一 excel01-辦公室員工輪值表</vt:lpstr>
      <vt:lpstr>Excel小技巧二 excel02-在職訓練成績計算</vt:lpstr>
      <vt:lpstr>Excel小技巧三 excel03-薪資資料庫 </vt:lpstr>
      <vt:lpstr>Excel小技巧三 excel04-零用金管理系統</vt:lpstr>
      <vt:lpstr>Excel小技巧三 excel05-人事資料庫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2019新增功能一 (word,excel,point)</dc:title>
  <dc:creator>monhung</dc:creator>
  <cp:lastModifiedBy>monhung</cp:lastModifiedBy>
  <cp:revision>21</cp:revision>
  <dcterms:created xsi:type="dcterms:W3CDTF">2022-09-21T14:44:48Z</dcterms:created>
  <dcterms:modified xsi:type="dcterms:W3CDTF">2022-10-25T01:16:18Z</dcterms:modified>
</cp:coreProperties>
</file>