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s/slide8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0461" y="168605"/>
            <a:ext cx="866307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2022/8/15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2022/8/15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2022/8/15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2022/8/15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2022/8/15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228600"/>
            <a:ext cx="8695944" cy="24688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47232" y="1824227"/>
            <a:ext cx="2877820" cy="715010"/>
          </a:xfrm>
          <a:custGeom>
            <a:avLst/>
            <a:gdLst/>
            <a:ahLst/>
            <a:cxnLst/>
            <a:rect l="l" t="t" r="r" b="b"/>
            <a:pathLst>
              <a:path w="2877820" h="715010">
                <a:moveTo>
                  <a:pt x="2877312" y="0"/>
                </a:moveTo>
                <a:lnTo>
                  <a:pt x="2870962" y="0"/>
                </a:lnTo>
                <a:lnTo>
                  <a:pt x="2749676" y="20066"/>
                </a:lnTo>
                <a:lnTo>
                  <a:pt x="2626360" y="42418"/>
                </a:lnTo>
                <a:lnTo>
                  <a:pt x="2371216" y="91567"/>
                </a:lnTo>
                <a:lnTo>
                  <a:pt x="2103246" y="149606"/>
                </a:lnTo>
                <a:lnTo>
                  <a:pt x="1822449" y="216662"/>
                </a:lnTo>
                <a:lnTo>
                  <a:pt x="1565147" y="281432"/>
                </a:lnTo>
                <a:lnTo>
                  <a:pt x="842137" y="444500"/>
                </a:lnTo>
                <a:lnTo>
                  <a:pt x="621029" y="489204"/>
                </a:lnTo>
                <a:lnTo>
                  <a:pt x="199897" y="567309"/>
                </a:lnTo>
                <a:lnTo>
                  <a:pt x="0" y="600837"/>
                </a:lnTo>
                <a:lnTo>
                  <a:pt x="270128" y="638810"/>
                </a:lnTo>
                <a:lnTo>
                  <a:pt x="397637" y="654431"/>
                </a:lnTo>
                <a:lnTo>
                  <a:pt x="644397" y="681227"/>
                </a:lnTo>
                <a:lnTo>
                  <a:pt x="874013" y="699135"/>
                </a:lnTo>
                <a:lnTo>
                  <a:pt x="984631" y="705866"/>
                </a:lnTo>
                <a:lnTo>
                  <a:pt x="1093089" y="710311"/>
                </a:lnTo>
                <a:lnTo>
                  <a:pt x="1297177" y="714756"/>
                </a:lnTo>
                <a:lnTo>
                  <a:pt x="1395094" y="714756"/>
                </a:lnTo>
                <a:lnTo>
                  <a:pt x="1584324" y="710311"/>
                </a:lnTo>
                <a:lnTo>
                  <a:pt x="1673606" y="705866"/>
                </a:lnTo>
                <a:lnTo>
                  <a:pt x="1843786" y="692404"/>
                </a:lnTo>
                <a:lnTo>
                  <a:pt x="1926716" y="683513"/>
                </a:lnTo>
                <a:lnTo>
                  <a:pt x="2084069" y="661162"/>
                </a:lnTo>
                <a:lnTo>
                  <a:pt x="2232914" y="634364"/>
                </a:lnTo>
                <a:lnTo>
                  <a:pt x="2373248" y="603123"/>
                </a:lnTo>
                <a:lnTo>
                  <a:pt x="2507234" y="567309"/>
                </a:lnTo>
                <a:lnTo>
                  <a:pt x="2634868" y="527176"/>
                </a:lnTo>
                <a:lnTo>
                  <a:pt x="2756153" y="482473"/>
                </a:lnTo>
                <a:lnTo>
                  <a:pt x="2873120" y="435610"/>
                </a:lnTo>
                <a:lnTo>
                  <a:pt x="2877312" y="433324"/>
                </a:lnTo>
                <a:lnTo>
                  <a:pt x="287731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19756" y="1696211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423" y="0"/>
                </a:moveTo>
                <a:lnTo>
                  <a:pt x="684530" y="0"/>
                </a:lnTo>
                <a:lnTo>
                  <a:pt x="527176" y="4445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967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9" y="156210"/>
                </a:lnTo>
                <a:lnTo>
                  <a:pt x="1077848" y="234314"/>
                </a:lnTo>
                <a:lnTo>
                  <a:pt x="1281938" y="279018"/>
                </a:lnTo>
                <a:lnTo>
                  <a:pt x="1866519" y="421893"/>
                </a:lnTo>
                <a:lnTo>
                  <a:pt x="2559558" y="575817"/>
                </a:lnTo>
                <a:lnTo>
                  <a:pt x="2723260" y="607060"/>
                </a:lnTo>
                <a:lnTo>
                  <a:pt x="2878455" y="638301"/>
                </a:lnTo>
                <a:lnTo>
                  <a:pt x="3031490" y="667385"/>
                </a:lnTo>
                <a:lnTo>
                  <a:pt x="3324859" y="716534"/>
                </a:lnTo>
                <a:lnTo>
                  <a:pt x="3465195" y="738759"/>
                </a:lnTo>
                <a:lnTo>
                  <a:pt x="3733038" y="774446"/>
                </a:lnTo>
                <a:lnTo>
                  <a:pt x="3986022" y="805688"/>
                </a:lnTo>
                <a:lnTo>
                  <a:pt x="4107179" y="816863"/>
                </a:lnTo>
                <a:lnTo>
                  <a:pt x="4336796" y="834771"/>
                </a:lnTo>
                <a:lnTo>
                  <a:pt x="4447413" y="841501"/>
                </a:lnTo>
                <a:lnTo>
                  <a:pt x="4659884" y="850391"/>
                </a:lnTo>
                <a:lnTo>
                  <a:pt x="4857623" y="850391"/>
                </a:lnTo>
                <a:lnTo>
                  <a:pt x="5044694" y="845947"/>
                </a:lnTo>
                <a:lnTo>
                  <a:pt x="5133975" y="841501"/>
                </a:lnTo>
                <a:lnTo>
                  <a:pt x="5221224" y="834771"/>
                </a:lnTo>
                <a:lnTo>
                  <a:pt x="5467731" y="807974"/>
                </a:lnTo>
                <a:lnTo>
                  <a:pt x="5544312" y="796798"/>
                </a:lnTo>
                <a:lnTo>
                  <a:pt x="5297678" y="765555"/>
                </a:lnTo>
                <a:lnTo>
                  <a:pt x="5036185" y="727583"/>
                </a:lnTo>
                <a:lnTo>
                  <a:pt x="4468622" y="629412"/>
                </a:lnTo>
                <a:lnTo>
                  <a:pt x="4160393" y="566927"/>
                </a:lnTo>
                <a:lnTo>
                  <a:pt x="3835146" y="497713"/>
                </a:lnTo>
                <a:lnTo>
                  <a:pt x="2850769" y="263398"/>
                </a:lnTo>
                <a:lnTo>
                  <a:pt x="2582926" y="205359"/>
                </a:lnTo>
                <a:lnTo>
                  <a:pt x="2327783" y="156210"/>
                </a:lnTo>
                <a:lnTo>
                  <a:pt x="2204593" y="133858"/>
                </a:lnTo>
                <a:lnTo>
                  <a:pt x="2083308" y="113791"/>
                </a:lnTo>
                <a:lnTo>
                  <a:pt x="1966468" y="96012"/>
                </a:lnTo>
                <a:lnTo>
                  <a:pt x="1628394" y="51308"/>
                </a:lnTo>
                <a:lnTo>
                  <a:pt x="1417955" y="31241"/>
                </a:lnTo>
                <a:lnTo>
                  <a:pt x="1220216" y="15621"/>
                </a:lnTo>
                <a:lnTo>
                  <a:pt x="1031113" y="4445"/>
                </a:lnTo>
                <a:lnTo>
                  <a:pt x="852423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9306" y="1695450"/>
            <a:ext cx="6088380" cy="788035"/>
          </a:xfrm>
          <a:custGeom>
            <a:avLst/>
            <a:gdLst/>
            <a:ahLst/>
            <a:cxnLst/>
            <a:rect l="l" t="t" r="r" b="b"/>
            <a:pathLst>
              <a:path w="6088380" h="788035">
                <a:moveTo>
                  <a:pt x="0" y="91821"/>
                </a:moveTo>
                <a:lnTo>
                  <a:pt x="19176" y="87375"/>
                </a:lnTo>
                <a:lnTo>
                  <a:pt x="76581" y="76200"/>
                </a:lnTo>
                <a:lnTo>
                  <a:pt x="174370" y="60578"/>
                </a:lnTo>
                <a:lnTo>
                  <a:pt x="238125" y="51688"/>
                </a:lnTo>
                <a:lnTo>
                  <a:pt x="312546" y="42672"/>
                </a:lnTo>
                <a:lnTo>
                  <a:pt x="395477" y="36067"/>
                </a:lnTo>
                <a:lnTo>
                  <a:pt x="491108" y="29337"/>
                </a:lnTo>
                <a:lnTo>
                  <a:pt x="595248" y="22605"/>
                </a:lnTo>
                <a:lnTo>
                  <a:pt x="712216" y="18161"/>
                </a:lnTo>
                <a:lnTo>
                  <a:pt x="839723" y="16001"/>
                </a:lnTo>
                <a:lnTo>
                  <a:pt x="978027" y="13715"/>
                </a:lnTo>
                <a:lnTo>
                  <a:pt x="1126744" y="16001"/>
                </a:lnTo>
                <a:lnTo>
                  <a:pt x="1286256" y="20447"/>
                </a:lnTo>
                <a:lnTo>
                  <a:pt x="1458468" y="29337"/>
                </a:lnTo>
                <a:lnTo>
                  <a:pt x="1641220" y="40512"/>
                </a:lnTo>
                <a:lnTo>
                  <a:pt x="1834769" y="58292"/>
                </a:lnTo>
                <a:lnTo>
                  <a:pt x="2041017" y="78359"/>
                </a:lnTo>
                <a:lnTo>
                  <a:pt x="2259965" y="102997"/>
                </a:lnTo>
                <a:lnTo>
                  <a:pt x="2489581" y="131952"/>
                </a:lnTo>
                <a:lnTo>
                  <a:pt x="2731897" y="167639"/>
                </a:lnTo>
                <a:lnTo>
                  <a:pt x="2984881" y="207772"/>
                </a:lnTo>
                <a:lnTo>
                  <a:pt x="3250692" y="254635"/>
                </a:lnTo>
                <a:lnTo>
                  <a:pt x="3529203" y="310514"/>
                </a:lnTo>
                <a:lnTo>
                  <a:pt x="3820414" y="370713"/>
                </a:lnTo>
                <a:lnTo>
                  <a:pt x="4124452" y="437641"/>
                </a:lnTo>
                <a:lnTo>
                  <a:pt x="4441190" y="513461"/>
                </a:lnTo>
                <a:lnTo>
                  <a:pt x="4770755" y="596011"/>
                </a:lnTo>
                <a:lnTo>
                  <a:pt x="5113020" y="687451"/>
                </a:lnTo>
                <a:lnTo>
                  <a:pt x="5468112" y="787908"/>
                </a:lnTo>
              </a:path>
              <a:path w="6088380" h="788035">
                <a:moveTo>
                  <a:pt x="2781299" y="652272"/>
                </a:moveTo>
                <a:lnTo>
                  <a:pt x="2876931" y="625475"/>
                </a:lnTo>
                <a:lnTo>
                  <a:pt x="3138423" y="556260"/>
                </a:lnTo>
                <a:lnTo>
                  <a:pt x="3319018" y="509270"/>
                </a:lnTo>
                <a:lnTo>
                  <a:pt x="3527298" y="457962"/>
                </a:lnTo>
                <a:lnTo>
                  <a:pt x="3758946" y="402082"/>
                </a:lnTo>
                <a:lnTo>
                  <a:pt x="4007612" y="341757"/>
                </a:lnTo>
                <a:lnTo>
                  <a:pt x="4271137" y="283717"/>
                </a:lnTo>
                <a:lnTo>
                  <a:pt x="4541139" y="225551"/>
                </a:lnTo>
                <a:lnTo>
                  <a:pt x="4817364" y="171958"/>
                </a:lnTo>
                <a:lnTo>
                  <a:pt x="5091557" y="120650"/>
                </a:lnTo>
                <a:lnTo>
                  <a:pt x="5227574" y="98298"/>
                </a:lnTo>
                <a:lnTo>
                  <a:pt x="5359400" y="75946"/>
                </a:lnTo>
                <a:lnTo>
                  <a:pt x="5491099" y="58038"/>
                </a:lnTo>
                <a:lnTo>
                  <a:pt x="5618734" y="40259"/>
                </a:lnTo>
                <a:lnTo>
                  <a:pt x="5744083" y="26797"/>
                </a:lnTo>
                <a:lnTo>
                  <a:pt x="5863082" y="15621"/>
                </a:lnTo>
                <a:lnTo>
                  <a:pt x="5977890" y="6730"/>
                </a:lnTo>
                <a:lnTo>
                  <a:pt x="608838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1836" y="1679447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131" y="0"/>
                </a:moveTo>
                <a:lnTo>
                  <a:pt x="1402842" y="0"/>
                </a:lnTo>
                <a:lnTo>
                  <a:pt x="1258062" y="4444"/>
                </a:lnTo>
                <a:lnTo>
                  <a:pt x="1121791" y="11175"/>
                </a:lnTo>
                <a:lnTo>
                  <a:pt x="874890" y="33527"/>
                </a:lnTo>
                <a:lnTo>
                  <a:pt x="762076" y="49149"/>
                </a:lnTo>
                <a:lnTo>
                  <a:pt x="659892" y="64769"/>
                </a:lnTo>
                <a:lnTo>
                  <a:pt x="564108" y="82550"/>
                </a:lnTo>
                <a:lnTo>
                  <a:pt x="478955" y="102742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89" y="178562"/>
                </a:lnTo>
                <a:lnTo>
                  <a:pt x="157518" y="196468"/>
                </a:lnTo>
                <a:lnTo>
                  <a:pt x="51092" y="241046"/>
                </a:lnTo>
                <a:lnTo>
                  <a:pt x="12776" y="261238"/>
                </a:lnTo>
                <a:lnTo>
                  <a:pt x="0" y="267842"/>
                </a:lnTo>
                <a:lnTo>
                  <a:pt x="0" y="1330452"/>
                </a:lnTo>
                <a:lnTo>
                  <a:pt x="8719058" y="1330452"/>
                </a:lnTo>
                <a:lnTo>
                  <a:pt x="8723376" y="1323721"/>
                </a:lnTo>
                <a:lnTo>
                  <a:pt x="8723376" y="850518"/>
                </a:lnTo>
                <a:lnTo>
                  <a:pt x="7182231" y="850518"/>
                </a:lnTo>
                <a:lnTo>
                  <a:pt x="7043801" y="848232"/>
                </a:lnTo>
                <a:lnTo>
                  <a:pt x="6899148" y="843788"/>
                </a:lnTo>
                <a:lnTo>
                  <a:pt x="6750050" y="837056"/>
                </a:lnTo>
                <a:lnTo>
                  <a:pt x="6594729" y="826007"/>
                </a:lnTo>
                <a:lnTo>
                  <a:pt x="6260465" y="792479"/>
                </a:lnTo>
                <a:lnTo>
                  <a:pt x="5900674" y="745616"/>
                </a:lnTo>
                <a:lnTo>
                  <a:pt x="5709158" y="716534"/>
                </a:lnTo>
                <a:lnTo>
                  <a:pt x="5509006" y="683132"/>
                </a:lnTo>
                <a:lnTo>
                  <a:pt x="5302631" y="645160"/>
                </a:lnTo>
                <a:lnTo>
                  <a:pt x="4861941" y="558038"/>
                </a:lnTo>
                <a:lnTo>
                  <a:pt x="4387215" y="453136"/>
                </a:lnTo>
                <a:lnTo>
                  <a:pt x="4136009" y="395097"/>
                </a:lnTo>
                <a:lnTo>
                  <a:pt x="3614547" y="267842"/>
                </a:lnTo>
                <a:lnTo>
                  <a:pt x="3122803" y="165226"/>
                </a:lnTo>
                <a:lnTo>
                  <a:pt x="2892933" y="124967"/>
                </a:lnTo>
                <a:lnTo>
                  <a:pt x="2673604" y="91566"/>
                </a:lnTo>
                <a:lnTo>
                  <a:pt x="2462911" y="62484"/>
                </a:lnTo>
                <a:lnTo>
                  <a:pt x="2262759" y="40131"/>
                </a:lnTo>
                <a:lnTo>
                  <a:pt x="2073402" y="22351"/>
                </a:lnTo>
                <a:lnTo>
                  <a:pt x="1719961" y="2286"/>
                </a:lnTo>
                <a:lnTo>
                  <a:pt x="1556131" y="0"/>
                </a:lnTo>
                <a:close/>
              </a:path>
              <a:path w="8723630" h="1330960">
                <a:moveTo>
                  <a:pt x="8723376" y="569213"/>
                </a:moveTo>
                <a:lnTo>
                  <a:pt x="8638286" y="604901"/>
                </a:lnTo>
                <a:lnTo>
                  <a:pt x="8557387" y="636142"/>
                </a:lnTo>
                <a:lnTo>
                  <a:pt x="8472170" y="665226"/>
                </a:lnTo>
                <a:lnTo>
                  <a:pt x="8295513" y="718819"/>
                </a:lnTo>
                <a:lnTo>
                  <a:pt x="8201787" y="743330"/>
                </a:lnTo>
                <a:lnTo>
                  <a:pt x="8005953" y="783589"/>
                </a:lnTo>
                <a:lnTo>
                  <a:pt x="7901686" y="801369"/>
                </a:lnTo>
                <a:lnTo>
                  <a:pt x="7680325" y="828166"/>
                </a:lnTo>
                <a:lnTo>
                  <a:pt x="7441946" y="846074"/>
                </a:lnTo>
                <a:lnTo>
                  <a:pt x="7314184" y="850518"/>
                </a:lnTo>
                <a:lnTo>
                  <a:pt x="8723376" y="850518"/>
                </a:lnTo>
                <a:lnTo>
                  <a:pt x="8723376" y="569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8906" y="583438"/>
            <a:ext cx="226618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1868" y="1450085"/>
            <a:ext cx="7493000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66861" y="6344443"/>
            <a:ext cx="705484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2022/8/15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54016" y="6344443"/>
            <a:ext cx="238125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thenewslens.com/article/9103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read01.com/3zdOGgK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hyperlink" Target="http://www.nownews.com/news/544796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ochtimes3.9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storm.mg/article/3429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185" y="200342"/>
            <a:ext cx="8723630" cy="6457315"/>
            <a:chOff x="211836" y="228600"/>
            <a:chExt cx="8723630" cy="6457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60350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851" y="5498591"/>
              <a:ext cx="2880360" cy="716280"/>
            </a:xfrm>
            <a:custGeom>
              <a:avLst/>
              <a:gdLst/>
              <a:ahLst/>
              <a:cxnLst/>
              <a:rect l="l" t="t" r="r" b="b"/>
              <a:pathLst>
                <a:path w="2880359" h="716279">
                  <a:moveTo>
                    <a:pt x="2880359" y="0"/>
                  </a:moveTo>
                  <a:lnTo>
                    <a:pt x="2874009" y="0"/>
                  </a:lnTo>
                  <a:lnTo>
                    <a:pt x="2752598" y="20193"/>
                  </a:lnTo>
                  <a:lnTo>
                    <a:pt x="2629154" y="42545"/>
                  </a:lnTo>
                  <a:lnTo>
                    <a:pt x="2373629" y="91770"/>
                  </a:lnTo>
                  <a:lnTo>
                    <a:pt x="2105405" y="149974"/>
                  </a:lnTo>
                  <a:lnTo>
                    <a:pt x="1824481" y="217119"/>
                  </a:lnTo>
                  <a:lnTo>
                    <a:pt x="1566799" y="282028"/>
                  </a:lnTo>
                  <a:lnTo>
                    <a:pt x="843026" y="445439"/>
                  </a:lnTo>
                  <a:lnTo>
                    <a:pt x="621665" y="490207"/>
                  </a:lnTo>
                  <a:lnTo>
                    <a:pt x="200151" y="568540"/>
                  </a:lnTo>
                  <a:lnTo>
                    <a:pt x="0" y="602119"/>
                  </a:lnTo>
                  <a:lnTo>
                    <a:pt x="270383" y="640168"/>
                  </a:lnTo>
                  <a:lnTo>
                    <a:pt x="398145" y="655840"/>
                  </a:lnTo>
                  <a:lnTo>
                    <a:pt x="645032" y="682701"/>
                  </a:lnTo>
                  <a:lnTo>
                    <a:pt x="874902" y="700608"/>
                  </a:lnTo>
                  <a:lnTo>
                    <a:pt x="985647" y="707326"/>
                  </a:lnTo>
                  <a:lnTo>
                    <a:pt x="1094231" y="711796"/>
                  </a:lnTo>
                  <a:lnTo>
                    <a:pt x="1298575" y="716280"/>
                  </a:lnTo>
                  <a:lnTo>
                    <a:pt x="1396492" y="716280"/>
                  </a:lnTo>
                  <a:lnTo>
                    <a:pt x="1585976" y="711796"/>
                  </a:lnTo>
                  <a:lnTo>
                    <a:pt x="1675383" y="707326"/>
                  </a:lnTo>
                  <a:lnTo>
                    <a:pt x="1845691" y="693889"/>
                  </a:lnTo>
                  <a:lnTo>
                    <a:pt x="1928749" y="684936"/>
                  </a:lnTo>
                  <a:lnTo>
                    <a:pt x="2086228" y="662559"/>
                  </a:lnTo>
                  <a:lnTo>
                    <a:pt x="2235327" y="635698"/>
                  </a:lnTo>
                  <a:lnTo>
                    <a:pt x="2375789" y="604354"/>
                  </a:lnTo>
                  <a:lnTo>
                    <a:pt x="2509901" y="568540"/>
                  </a:lnTo>
                  <a:lnTo>
                    <a:pt x="2637663" y="528256"/>
                  </a:lnTo>
                  <a:lnTo>
                    <a:pt x="2759075" y="483489"/>
                  </a:lnTo>
                  <a:lnTo>
                    <a:pt x="2876042" y="436486"/>
                  </a:lnTo>
                  <a:lnTo>
                    <a:pt x="2880359" y="434238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803" y="5370576"/>
              <a:ext cx="5552440" cy="852169"/>
            </a:xfrm>
            <a:custGeom>
              <a:avLst/>
              <a:gdLst/>
              <a:ahLst/>
              <a:cxnLst/>
              <a:rect l="l" t="t" r="r" b="b"/>
              <a:pathLst>
                <a:path w="5552440" h="852170">
                  <a:moveTo>
                    <a:pt x="853694" y="0"/>
                  </a:moveTo>
                  <a:lnTo>
                    <a:pt x="685419" y="0"/>
                  </a:lnTo>
                  <a:lnTo>
                    <a:pt x="527938" y="4445"/>
                  </a:lnTo>
                  <a:lnTo>
                    <a:pt x="381000" y="11176"/>
                  </a:lnTo>
                  <a:lnTo>
                    <a:pt x="244856" y="22352"/>
                  </a:lnTo>
                  <a:lnTo>
                    <a:pt x="117093" y="35814"/>
                  </a:lnTo>
                  <a:lnTo>
                    <a:pt x="0" y="53721"/>
                  </a:lnTo>
                  <a:lnTo>
                    <a:pt x="334263" y="96139"/>
                  </a:lnTo>
                  <a:lnTo>
                    <a:pt x="693928" y="156464"/>
                  </a:lnTo>
                  <a:lnTo>
                    <a:pt x="1079245" y="234784"/>
                  </a:lnTo>
                  <a:lnTo>
                    <a:pt x="1283716" y="279501"/>
                  </a:lnTo>
                  <a:lnTo>
                    <a:pt x="1869058" y="422605"/>
                  </a:lnTo>
                  <a:lnTo>
                    <a:pt x="2563113" y="576884"/>
                  </a:lnTo>
                  <a:lnTo>
                    <a:pt x="2726944" y="608190"/>
                  </a:lnTo>
                  <a:lnTo>
                    <a:pt x="2882392" y="639495"/>
                  </a:lnTo>
                  <a:lnTo>
                    <a:pt x="3035681" y="668566"/>
                  </a:lnTo>
                  <a:lnTo>
                    <a:pt x="3329431" y="717753"/>
                  </a:lnTo>
                  <a:lnTo>
                    <a:pt x="3469894" y="740117"/>
                  </a:lnTo>
                  <a:lnTo>
                    <a:pt x="3738245" y="775893"/>
                  </a:lnTo>
                  <a:lnTo>
                    <a:pt x="3991482" y="807199"/>
                  </a:lnTo>
                  <a:lnTo>
                    <a:pt x="4112895" y="818375"/>
                  </a:lnTo>
                  <a:lnTo>
                    <a:pt x="4342765" y="836269"/>
                  </a:lnTo>
                  <a:lnTo>
                    <a:pt x="4453509" y="842975"/>
                  </a:lnTo>
                  <a:lnTo>
                    <a:pt x="4666361" y="851916"/>
                  </a:lnTo>
                  <a:lnTo>
                    <a:pt x="4864354" y="851916"/>
                  </a:lnTo>
                  <a:lnTo>
                    <a:pt x="5051679" y="847445"/>
                  </a:lnTo>
                  <a:lnTo>
                    <a:pt x="5141087" y="842975"/>
                  </a:lnTo>
                  <a:lnTo>
                    <a:pt x="5228336" y="836269"/>
                  </a:lnTo>
                  <a:lnTo>
                    <a:pt x="5475351" y="809434"/>
                  </a:lnTo>
                  <a:lnTo>
                    <a:pt x="5551932" y="798245"/>
                  </a:lnTo>
                  <a:lnTo>
                    <a:pt x="5305044" y="766953"/>
                  </a:lnTo>
                  <a:lnTo>
                    <a:pt x="5043170" y="728941"/>
                  </a:lnTo>
                  <a:lnTo>
                    <a:pt x="4474718" y="630555"/>
                  </a:lnTo>
                  <a:lnTo>
                    <a:pt x="3840353" y="498627"/>
                  </a:lnTo>
                  <a:lnTo>
                    <a:pt x="2854706" y="263842"/>
                  </a:lnTo>
                  <a:lnTo>
                    <a:pt x="2586482" y="205740"/>
                  </a:lnTo>
                  <a:lnTo>
                    <a:pt x="2331085" y="156464"/>
                  </a:lnTo>
                  <a:lnTo>
                    <a:pt x="2207513" y="134112"/>
                  </a:lnTo>
                  <a:lnTo>
                    <a:pt x="2086229" y="114046"/>
                  </a:lnTo>
                  <a:lnTo>
                    <a:pt x="1969134" y="96139"/>
                  </a:lnTo>
                  <a:lnTo>
                    <a:pt x="1630680" y="51435"/>
                  </a:lnTo>
                  <a:lnTo>
                    <a:pt x="1419859" y="31242"/>
                  </a:lnTo>
                  <a:lnTo>
                    <a:pt x="1221994" y="15621"/>
                  </a:lnTo>
                  <a:lnTo>
                    <a:pt x="1032509" y="4445"/>
                  </a:lnTo>
                  <a:lnTo>
                    <a:pt x="85369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353" y="5369814"/>
              <a:ext cx="6097905" cy="789940"/>
            </a:xfrm>
            <a:custGeom>
              <a:avLst/>
              <a:gdLst/>
              <a:ahLst/>
              <a:cxnLst/>
              <a:rect l="l" t="t" r="r" b="b"/>
              <a:pathLst>
                <a:path w="6097905" h="789939">
                  <a:moveTo>
                    <a:pt x="0" y="91948"/>
                  </a:moveTo>
                  <a:lnTo>
                    <a:pt x="19176" y="87503"/>
                  </a:lnTo>
                  <a:lnTo>
                    <a:pt x="76581" y="76327"/>
                  </a:lnTo>
                  <a:lnTo>
                    <a:pt x="174625" y="60706"/>
                  </a:lnTo>
                  <a:lnTo>
                    <a:pt x="238506" y="51689"/>
                  </a:lnTo>
                  <a:lnTo>
                    <a:pt x="312927" y="42799"/>
                  </a:lnTo>
                  <a:lnTo>
                    <a:pt x="395985" y="36068"/>
                  </a:lnTo>
                  <a:lnTo>
                    <a:pt x="491744" y="29337"/>
                  </a:lnTo>
                  <a:lnTo>
                    <a:pt x="596137" y="22606"/>
                  </a:lnTo>
                  <a:lnTo>
                    <a:pt x="713232" y="18161"/>
                  </a:lnTo>
                  <a:lnTo>
                    <a:pt x="840994" y="16002"/>
                  </a:lnTo>
                  <a:lnTo>
                    <a:pt x="979296" y="13716"/>
                  </a:lnTo>
                  <a:lnTo>
                    <a:pt x="1128395" y="16002"/>
                  </a:lnTo>
                  <a:lnTo>
                    <a:pt x="1288033" y="20447"/>
                  </a:lnTo>
                  <a:lnTo>
                    <a:pt x="1460499" y="29337"/>
                  </a:lnTo>
                  <a:lnTo>
                    <a:pt x="1643633" y="40513"/>
                  </a:lnTo>
                  <a:lnTo>
                    <a:pt x="1837308" y="58420"/>
                  </a:lnTo>
                  <a:lnTo>
                    <a:pt x="2043810" y="78486"/>
                  </a:lnTo>
                  <a:lnTo>
                    <a:pt x="2263140" y="103124"/>
                  </a:lnTo>
                  <a:lnTo>
                    <a:pt x="2493010" y="132207"/>
                  </a:lnTo>
                  <a:lnTo>
                    <a:pt x="2735707" y="168021"/>
                  </a:lnTo>
                  <a:lnTo>
                    <a:pt x="2989072" y="208153"/>
                  </a:lnTo>
                  <a:lnTo>
                    <a:pt x="3255263" y="255143"/>
                  </a:lnTo>
                  <a:lnTo>
                    <a:pt x="3534155" y="311035"/>
                  </a:lnTo>
                  <a:lnTo>
                    <a:pt x="3825748" y="371398"/>
                  </a:lnTo>
                  <a:lnTo>
                    <a:pt x="4130167" y="438454"/>
                  </a:lnTo>
                  <a:lnTo>
                    <a:pt x="4447413" y="514464"/>
                  </a:lnTo>
                  <a:lnTo>
                    <a:pt x="4777486" y="597179"/>
                  </a:lnTo>
                  <a:lnTo>
                    <a:pt x="5120132" y="688835"/>
                  </a:lnTo>
                  <a:lnTo>
                    <a:pt x="5475732" y="789432"/>
                  </a:lnTo>
                </a:path>
                <a:path w="6097905" h="789939">
                  <a:moveTo>
                    <a:pt x="2784347" y="652272"/>
                  </a:moveTo>
                  <a:lnTo>
                    <a:pt x="2880106" y="625462"/>
                  </a:lnTo>
                  <a:lnTo>
                    <a:pt x="3142107" y="556221"/>
                  </a:lnTo>
                  <a:lnTo>
                    <a:pt x="3323081" y="509308"/>
                  </a:lnTo>
                  <a:lnTo>
                    <a:pt x="3531743" y="457923"/>
                  </a:lnTo>
                  <a:lnTo>
                    <a:pt x="3763772" y="402082"/>
                  </a:lnTo>
                  <a:lnTo>
                    <a:pt x="4012946" y="341769"/>
                  </a:lnTo>
                  <a:lnTo>
                    <a:pt x="4276979" y="283692"/>
                  </a:lnTo>
                  <a:lnTo>
                    <a:pt x="4547362" y="225615"/>
                  </a:lnTo>
                  <a:lnTo>
                    <a:pt x="4824222" y="171958"/>
                  </a:lnTo>
                  <a:lnTo>
                    <a:pt x="5098923" y="120650"/>
                  </a:lnTo>
                  <a:lnTo>
                    <a:pt x="5235194" y="98298"/>
                  </a:lnTo>
                  <a:lnTo>
                    <a:pt x="5367147" y="75946"/>
                  </a:lnTo>
                  <a:lnTo>
                    <a:pt x="5499227" y="58039"/>
                  </a:lnTo>
                  <a:lnTo>
                    <a:pt x="5626989" y="40259"/>
                  </a:lnTo>
                  <a:lnTo>
                    <a:pt x="5752592" y="26797"/>
                  </a:lnTo>
                  <a:lnTo>
                    <a:pt x="5871845" y="15621"/>
                  </a:lnTo>
                  <a:lnTo>
                    <a:pt x="5986780" y="6731"/>
                  </a:lnTo>
                  <a:lnTo>
                    <a:pt x="609752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5353811"/>
              <a:ext cx="8723630" cy="1332230"/>
            </a:xfrm>
            <a:custGeom>
              <a:avLst/>
              <a:gdLst/>
              <a:ahLst/>
              <a:cxnLst/>
              <a:rect l="l" t="t" r="r" b="b"/>
              <a:pathLst>
                <a:path w="8723630" h="1332229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676"/>
                  </a:lnTo>
                  <a:lnTo>
                    <a:pt x="478955" y="102743"/>
                  </a:lnTo>
                  <a:lnTo>
                    <a:pt x="398068" y="120650"/>
                  </a:lnTo>
                  <a:lnTo>
                    <a:pt x="327812" y="140843"/>
                  </a:lnTo>
                  <a:lnTo>
                    <a:pt x="206489" y="178815"/>
                  </a:lnTo>
                  <a:lnTo>
                    <a:pt x="157518" y="196722"/>
                  </a:lnTo>
                  <a:lnTo>
                    <a:pt x="51092" y="241363"/>
                  </a:lnTo>
                  <a:lnTo>
                    <a:pt x="0" y="268185"/>
                  </a:lnTo>
                  <a:lnTo>
                    <a:pt x="0" y="1331976"/>
                  </a:lnTo>
                  <a:lnTo>
                    <a:pt x="8719058" y="1331976"/>
                  </a:lnTo>
                  <a:lnTo>
                    <a:pt x="8723376" y="1325270"/>
                  </a:lnTo>
                  <a:lnTo>
                    <a:pt x="8723376" y="851484"/>
                  </a:lnTo>
                  <a:lnTo>
                    <a:pt x="7182231" y="851484"/>
                  </a:lnTo>
                  <a:lnTo>
                    <a:pt x="7043801" y="849249"/>
                  </a:lnTo>
                  <a:lnTo>
                    <a:pt x="6899148" y="844778"/>
                  </a:lnTo>
                  <a:lnTo>
                    <a:pt x="6750050" y="838072"/>
                  </a:lnTo>
                  <a:lnTo>
                    <a:pt x="6594729" y="826897"/>
                  </a:lnTo>
                  <a:lnTo>
                    <a:pt x="6260465" y="793369"/>
                  </a:lnTo>
                  <a:lnTo>
                    <a:pt x="5900674" y="746442"/>
                  </a:lnTo>
                  <a:lnTo>
                    <a:pt x="5709158" y="717384"/>
                  </a:lnTo>
                  <a:lnTo>
                    <a:pt x="5509006" y="683869"/>
                  </a:lnTo>
                  <a:lnTo>
                    <a:pt x="5302631" y="645871"/>
                  </a:lnTo>
                  <a:lnTo>
                    <a:pt x="4861941" y="558711"/>
                  </a:lnTo>
                  <a:lnTo>
                    <a:pt x="4387215" y="453669"/>
                  </a:lnTo>
                  <a:lnTo>
                    <a:pt x="4136009" y="395566"/>
                  </a:lnTo>
                  <a:lnTo>
                    <a:pt x="3614547" y="268185"/>
                  </a:lnTo>
                  <a:lnTo>
                    <a:pt x="3122803" y="165353"/>
                  </a:lnTo>
                  <a:lnTo>
                    <a:pt x="2892933" y="125094"/>
                  </a:lnTo>
                  <a:lnTo>
                    <a:pt x="2673604" y="91566"/>
                  </a:lnTo>
                  <a:lnTo>
                    <a:pt x="2462911" y="62610"/>
                  </a:lnTo>
                  <a:lnTo>
                    <a:pt x="2262759" y="40259"/>
                  </a:lnTo>
                  <a:lnTo>
                    <a:pt x="2073402" y="22351"/>
                  </a:lnTo>
                  <a:lnTo>
                    <a:pt x="1719961" y="2285"/>
                  </a:lnTo>
                  <a:lnTo>
                    <a:pt x="1556131" y="0"/>
                  </a:lnTo>
                  <a:close/>
                </a:path>
                <a:path w="8723630" h="1332229">
                  <a:moveTo>
                    <a:pt x="8723376" y="569887"/>
                  </a:moveTo>
                  <a:lnTo>
                    <a:pt x="8638286" y="605650"/>
                  </a:lnTo>
                  <a:lnTo>
                    <a:pt x="8557387" y="636930"/>
                  </a:lnTo>
                  <a:lnTo>
                    <a:pt x="8472170" y="665988"/>
                  </a:lnTo>
                  <a:lnTo>
                    <a:pt x="8295513" y="719620"/>
                  </a:lnTo>
                  <a:lnTo>
                    <a:pt x="8201787" y="744207"/>
                  </a:lnTo>
                  <a:lnTo>
                    <a:pt x="8005953" y="784440"/>
                  </a:lnTo>
                  <a:lnTo>
                    <a:pt x="7901686" y="802309"/>
                  </a:lnTo>
                  <a:lnTo>
                    <a:pt x="7680325" y="829132"/>
                  </a:lnTo>
                  <a:lnTo>
                    <a:pt x="7441946" y="847013"/>
                  </a:lnTo>
                  <a:lnTo>
                    <a:pt x="7314184" y="851484"/>
                  </a:lnTo>
                  <a:lnTo>
                    <a:pt x="8723376" y="851484"/>
                  </a:lnTo>
                  <a:lnTo>
                    <a:pt x="8723376" y="569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98472" y="874598"/>
            <a:ext cx="64369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5" dirty="0">
                <a:latin typeface="Microsoft JhengHei"/>
                <a:cs typeface="Microsoft JhengHei"/>
              </a:rPr>
              <a:t>職場性騷擾防治</a:t>
            </a:r>
            <a:endParaRPr sz="7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9745" y="1975180"/>
            <a:ext cx="6748145" cy="3398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0" marR="859790" indent="-2096135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FFFFFF"/>
                </a:solidFill>
                <a:latin typeface="SimSun"/>
                <a:cs typeface="SimSun"/>
              </a:rPr>
              <a:t>-</a:t>
            </a:r>
            <a:r>
              <a:rPr sz="6600" dirty="0">
                <a:solidFill>
                  <a:srgbClr val="FFFFFF"/>
                </a:solidFill>
                <a:latin typeface="SimSun"/>
                <a:cs typeface="SimSun"/>
              </a:rPr>
              <a:t>法令規</a:t>
            </a:r>
            <a:r>
              <a:rPr sz="6600" spc="-5" dirty="0">
                <a:solidFill>
                  <a:srgbClr val="FFFFFF"/>
                </a:solidFill>
                <a:latin typeface="SimSun"/>
                <a:cs typeface="SimSun"/>
              </a:rPr>
              <a:t>範&amp;</a:t>
            </a:r>
            <a:r>
              <a:rPr sz="6600" dirty="0">
                <a:solidFill>
                  <a:srgbClr val="FFFFFF"/>
                </a:solidFill>
                <a:latin typeface="SimSun"/>
                <a:cs typeface="SimSun"/>
              </a:rPr>
              <a:t>處理 措施</a:t>
            </a:r>
            <a:endParaRPr sz="6600" dirty="0">
              <a:latin typeface="SimSun"/>
              <a:cs typeface="SimSun"/>
            </a:endParaRPr>
          </a:p>
          <a:p>
            <a:pPr marL="2111375" marR="5080" indent="177800">
              <a:lnSpc>
                <a:spcPct val="120000"/>
              </a:lnSpc>
              <a:spcBef>
                <a:spcPts val="2465"/>
              </a:spcBef>
              <a:tabLst>
                <a:tab pos="4423410" algn="l"/>
                <a:tab pos="5312410" algn="l"/>
                <a:tab pos="5845810" algn="l"/>
                <a:tab pos="6024245" algn="l"/>
                <a:tab pos="6379845" algn="l"/>
              </a:tabLst>
            </a:pPr>
            <a:r>
              <a:rPr sz="28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新</a:t>
            </a:r>
            <a:r>
              <a:rPr sz="28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北市工</a:t>
            </a:r>
            <a:r>
              <a:rPr sz="2800" b="1" dirty="0">
                <a:solidFill>
                  <a:srgbClr val="073D86"/>
                </a:solidFill>
                <a:latin typeface="Microsoft JhengHei"/>
                <a:cs typeface="Microsoft JhengHei"/>
              </a:rPr>
              <a:t>作</a:t>
            </a:r>
            <a:r>
              <a:rPr sz="28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平等宣</a:t>
            </a:r>
            <a:r>
              <a:rPr sz="2800" b="1" dirty="0">
                <a:solidFill>
                  <a:srgbClr val="073D86"/>
                </a:solidFill>
                <a:latin typeface="Microsoft JhengHei"/>
                <a:cs typeface="Microsoft JhengHei"/>
              </a:rPr>
              <a:t>導</a:t>
            </a:r>
            <a:r>
              <a:rPr sz="28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團</a:t>
            </a:r>
            <a:r>
              <a:rPr sz="2800" b="1" dirty="0">
                <a:solidFill>
                  <a:srgbClr val="073D86"/>
                </a:solidFill>
                <a:latin typeface="Microsoft JhengHei"/>
                <a:cs typeface="Microsoft JhengHei"/>
              </a:rPr>
              <a:t>		</a:t>
            </a:r>
            <a:r>
              <a:rPr sz="2800" b="1" spc="-5">
                <a:solidFill>
                  <a:srgbClr val="073D86"/>
                </a:solidFill>
                <a:latin typeface="Microsoft JhengHei"/>
                <a:cs typeface="Microsoft JhengHei"/>
              </a:rPr>
              <a:t>講師 </a:t>
            </a:r>
            <a:r>
              <a:rPr sz="2800" b="1" smtClean="0">
                <a:solidFill>
                  <a:srgbClr val="073D86"/>
                </a:solidFill>
                <a:latin typeface="Microsoft JhengHei"/>
                <a:cs typeface="Microsoft JhengHei"/>
              </a:rPr>
              <a:t>明</a:t>
            </a:r>
            <a:r>
              <a:rPr sz="2800" b="1" spc="-5" smtClean="0">
                <a:solidFill>
                  <a:srgbClr val="073D86"/>
                </a:solidFill>
                <a:latin typeface="Microsoft JhengHei"/>
                <a:cs typeface="Microsoft JhengHei"/>
              </a:rPr>
              <a:t>新科技大學教授吳</a:t>
            </a:r>
            <a:r>
              <a:rPr sz="2800" b="1" dirty="0">
                <a:solidFill>
                  <a:srgbClr val="073D86"/>
                </a:solidFill>
                <a:latin typeface="Microsoft JhengHei"/>
                <a:cs typeface="Microsoft JhengHei"/>
              </a:rPr>
              <a:t>	</a:t>
            </a:r>
            <a:r>
              <a:rPr sz="28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芸</a:t>
            </a:r>
            <a:r>
              <a:rPr sz="2800" b="1" dirty="0">
                <a:solidFill>
                  <a:srgbClr val="073D86"/>
                </a:solidFill>
                <a:latin typeface="Microsoft JhengHei"/>
                <a:cs typeface="Microsoft JhengHei"/>
              </a:rPr>
              <a:t>	</a:t>
            </a:r>
            <a:r>
              <a:rPr sz="28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嫻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9040" y="6345123"/>
            <a:ext cx="1060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xmlns="" id="{34FD2189-CD41-FEAB-4634-0DC0A148D6DE}"/>
              </a:ext>
            </a:extLst>
          </p:cNvPr>
          <p:cNvSpPr txBox="1"/>
          <p:nvPr/>
        </p:nvSpPr>
        <p:spPr>
          <a:xfrm>
            <a:off x="7935467" y="6345123"/>
            <a:ext cx="93687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t>2022/</a:t>
            </a:r>
            <a:r>
              <a:rPr lang="en-US" altLang="zh-TW" sz="1000" spc="-5" dirty="0">
                <a:solidFill>
                  <a:srgbClr val="073D86"/>
                </a:solidFill>
                <a:latin typeface="Verdana"/>
                <a:cs typeface="Verdana"/>
              </a:rPr>
              <a:t>10</a:t>
            </a:r>
            <a:r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t>/1</a:t>
            </a:r>
            <a:r>
              <a:rPr lang="en-US" altLang="zh-TW" sz="1000" spc="-5" dirty="0">
                <a:solidFill>
                  <a:srgbClr val="073D86"/>
                </a:solidFill>
                <a:latin typeface="Verdana"/>
                <a:cs typeface="Verdana"/>
              </a:rPr>
              <a:t>2</a:t>
            </a:r>
            <a:endParaRPr sz="1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132736"/>
            <a:ext cx="7197090" cy="34397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（一）社會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文化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理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論（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sociocultural</a:t>
            </a:r>
            <a:r>
              <a:rPr sz="2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theory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endParaRPr sz="28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（二）性別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角色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溢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出</a:t>
            </a:r>
            <a:r>
              <a:rPr sz="2800" spc="5" dirty="0">
                <a:solidFill>
                  <a:srgbClr val="073D86"/>
                </a:solidFill>
                <a:latin typeface="SimSun"/>
                <a:cs typeface="SimSun"/>
              </a:rPr>
              <a:t>（</a:t>
            </a:r>
            <a:r>
              <a:rPr sz="2800" spc="5" dirty="0">
                <a:solidFill>
                  <a:srgbClr val="073D86"/>
                </a:solidFill>
                <a:latin typeface="Candara"/>
                <a:cs typeface="Candara"/>
              </a:rPr>
              <a:t>sex</a:t>
            </a:r>
            <a:r>
              <a:rPr sz="2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role</a:t>
            </a:r>
            <a:r>
              <a:rPr sz="2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spillover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endParaRPr sz="28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  <a:tab pos="4427855" algn="l"/>
              </a:tabLst>
            </a:pP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（三）接觸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假設（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contact	hypothesis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endParaRPr sz="2800">
              <a:latin typeface="SimSun"/>
              <a:cs typeface="SimSun"/>
            </a:endParaRPr>
          </a:p>
          <a:p>
            <a:pPr marL="286385" marR="21590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（四）組織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正式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權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力和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非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正式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權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力</a:t>
            </a:r>
            <a:r>
              <a:rPr sz="2800" spc="30" dirty="0">
                <a:solidFill>
                  <a:srgbClr val="073D86"/>
                </a:solidFill>
                <a:latin typeface="SimSun"/>
                <a:cs typeface="SimSun"/>
              </a:rPr>
              <a:t>（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formal  power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and</a:t>
            </a:r>
            <a:r>
              <a:rPr sz="2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informal</a:t>
            </a:r>
            <a:r>
              <a:rPr sz="28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power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endParaRPr sz="2800">
              <a:latin typeface="SimSun"/>
              <a:cs typeface="SimSun"/>
            </a:endParaRPr>
          </a:p>
          <a:p>
            <a:pPr marL="286385" marR="838835" indent="-27432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（五）組織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文化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與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氣候（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organizational </a:t>
            </a:r>
            <a:r>
              <a:rPr sz="2800" spc="-59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culture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and</a:t>
            </a:r>
            <a:r>
              <a:rPr sz="28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climate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2800" spc="-78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黃煥榮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2017:75-76)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090" y="246634"/>
            <a:ext cx="7340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Microsoft JhengHei"/>
                <a:cs typeface="Microsoft JhengHei"/>
              </a:rPr>
              <a:t>形成工作場所性騷擾的原因</a:t>
            </a:r>
            <a:endParaRPr sz="4800">
              <a:latin typeface="Microsoft JhengHei"/>
              <a:cs typeface="Microsoft JhengHe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98BF8D8A-3401-DE0E-D016-6BDAB852FA1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581525"/>
            <a:ext cx="6702425" cy="251269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600" spc="36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dirty="0">
                <a:solidFill>
                  <a:srgbClr val="073D86"/>
                </a:solidFill>
                <a:latin typeface="SimSun"/>
                <a:cs typeface="SimSun"/>
              </a:rPr>
              <a:t>性別工作平等</a:t>
            </a:r>
            <a:r>
              <a:rPr sz="3600" spc="5" dirty="0">
                <a:solidFill>
                  <a:srgbClr val="073D86"/>
                </a:solidFill>
                <a:latin typeface="SimSun"/>
                <a:cs typeface="SimSun"/>
              </a:rPr>
              <a:t>法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(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民</a:t>
            </a:r>
            <a:r>
              <a:rPr sz="2800" spc="5" dirty="0">
                <a:solidFill>
                  <a:srgbClr val="073D86"/>
                </a:solidFill>
                <a:latin typeface="SimSun"/>
                <a:cs typeface="SimSun"/>
              </a:rPr>
              <a:t>國</a:t>
            </a:r>
            <a:r>
              <a:rPr sz="2800" spc="-15" dirty="0">
                <a:solidFill>
                  <a:srgbClr val="073D86"/>
                </a:solidFill>
                <a:latin typeface="SimSun"/>
                <a:cs typeface="SimSun"/>
              </a:rPr>
              <a:t>9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1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年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制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定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公布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)</a:t>
            </a:r>
            <a:endParaRPr sz="28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spc="-545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73D86"/>
                </a:solidFill>
                <a:latin typeface="SimSun"/>
                <a:cs typeface="SimSun"/>
              </a:rPr>
              <a:t>性別平等教育</a:t>
            </a:r>
            <a:r>
              <a:rPr sz="3600" dirty="0">
                <a:solidFill>
                  <a:srgbClr val="073D86"/>
                </a:solidFill>
                <a:latin typeface="SimSun"/>
                <a:cs typeface="SimSun"/>
              </a:rPr>
              <a:t>法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(</a:t>
            </a:r>
            <a:r>
              <a:rPr sz="2800" spc="-10" dirty="0">
                <a:solidFill>
                  <a:srgbClr val="073D86"/>
                </a:solidFill>
                <a:latin typeface="SimSun"/>
                <a:cs typeface="SimSun"/>
              </a:rPr>
              <a:t>民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國</a:t>
            </a:r>
            <a:r>
              <a:rPr sz="2800" spc="-15" dirty="0">
                <a:solidFill>
                  <a:srgbClr val="073D86"/>
                </a:solidFill>
                <a:latin typeface="SimSun"/>
                <a:cs typeface="SimSun"/>
              </a:rPr>
              <a:t>9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3年制定</a:t>
            </a:r>
            <a:r>
              <a:rPr sz="2800" spc="5" dirty="0">
                <a:solidFill>
                  <a:srgbClr val="073D86"/>
                </a:solidFill>
                <a:latin typeface="SimSun"/>
                <a:cs typeface="SimSun"/>
              </a:rPr>
              <a:t>公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布)</a:t>
            </a:r>
            <a:endParaRPr sz="2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spc="36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dirty="0">
                <a:solidFill>
                  <a:srgbClr val="073D86"/>
                </a:solidFill>
                <a:latin typeface="SimSun"/>
                <a:cs typeface="SimSun"/>
              </a:rPr>
              <a:t>性騷擾防治法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(</a:t>
            </a:r>
            <a:r>
              <a:rPr sz="2800" spc="5" dirty="0">
                <a:solidFill>
                  <a:srgbClr val="073D86"/>
                </a:solidFill>
                <a:latin typeface="SimSun"/>
                <a:cs typeface="SimSun"/>
              </a:rPr>
              <a:t>民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國94年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制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定公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布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)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2664" y="618490"/>
            <a:ext cx="4598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" dirty="0"/>
              <a:t>防</a:t>
            </a:r>
            <a:r>
              <a:rPr sz="4000" spc="-5" dirty="0"/>
              <a:t>治性</a:t>
            </a:r>
            <a:r>
              <a:rPr sz="4000" spc="10" dirty="0"/>
              <a:t>騷</a:t>
            </a:r>
            <a:r>
              <a:rPr sz="4000" spc="-5" dirty="0"/>
              <a:t>擾的</a:t>
            </a:r>
            <a:r>
              <a:rPr sz="4000" spc="10" dirty="0"/>
              <a:t>法</a:t>
            </a:r>
            <a:r>
              <a:rPr sz="4000" spc="-5" dirty="0"/>
              <a:t>規範</a:t>
            </a:r>
            <a:endParaRPr sz="4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E32A4FC5-313A-5E46-8D1C-03C0F33A477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9274" y="337261"/>
            <a:ext cx="5614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防治性</a:t>
            </a:r>
            <a:r>
              <a:rPr sz="4000" spc="5" dirty="0"/>
              <a:t>騷</a:t>
            </a:r>
            <a:r>
              <a:rPr sz="4000" spc="-5" dirty="0"/>
              <a:t>擾法規</a:t>
            </a:r>
            <a:r>
              <a:rPr sz="4000" dirty="0"/>
              <a:t>範</a:t>
            </a:r>
            <a:r>
              <a:rPr sz="4000" spc="-5" dirty="0"/>
              <a:t>的適用</a:t>
            </a:r>
            <a:endParaRPr sz="40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5" y="1927847"/>
            <a:ext cx="2838450" cy="11986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6056" y="2283713"/>
            <a:ext cx="198373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solidFill>
                  <a:srgbClr val="FFFFFF"/>
                </a:solidFill>
                <a:latin typeface="Microsoft JhengHei"/>
                <a:cs typeface="Microsoft JhengHei"/>
              </a:rPr>
              <a:t>性</a:t>
            </a:r>
            <a:r>
              <a:rPr sz="2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別</a:t>
            </a:r>
            <a:r>
              <a:rPr sz="2200" b="1" spc="10" dirty="0">
                <a:solidFill>
                  <a:srgbClr val="FFFFFF"/>
                </a:solidFill>
                <a:latin typeface="Microsoft JhengHei"/>
                <a:cs typeface="Microsoft JhengHei"/>
              </a:rPr>
              <a:t>工</a:t>
            </a:r>
            <a:r>
              <a:rPr sz="2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作平</a:t>
            </a:r>
            <a:r>
              <a:rPr sz="2200" b="1" spc="10" dirty="0">
                <a:solidFill>
                  <a:srgbClr val="FFFFFF"/>
                </a:solidFill>
                <a:latin typeface="Microsoft JhengHei"/>
                <a:cs typeface="Microsoft JhengHei"/>
              </a:rPr>
              <a:t>等</a:t>
            </a:r>
            <a:r>
              <a:rPr sz="2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法</a:t>
            </a:r>
            <a:endParaRPr sz="2200">
              <a:latin typeface="Microsoft JhengHei"/>
              <a:cs typeface="Microsoft JhengHe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115" y="2930651"/>
            <a:ext cx="2756154" cy="314782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10692" y="2968243"/>
            <a:ext cx="2026920" cy="9645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55"/>
              </a:spcBef>
              <a:buSzPct val="96296"/>
              <a:buFont typeface="Candara"/>
              <a:buChar char="•"/>
              <a:tabLst>
                <a:tab pos="241300" algn="l"/>
              </a:tabLst>
            </a:pPr>
            <a:r>
              <a:rPr sz="2700" spc="10" dirty="0">
                <a:latin typeface="SimSun"/>
                <a:cs typeface="SimSun"/>
              </a:rPr>
              <a:t>主管</a:t>
            </a:r>
            <a:r>
              <a:rPr sz="2700" spc="-5" dirty="0">
                <a:latin typeface="Candara"/>
                <a:cs typeface="Candara"/>
              </a:rPr>
              <a:t>vs</a:t>
            </a:r>
            <a:r>
              <a:rPr sz="2700" dirty="0">
                <a:latin typeface="Candara"/>
                <a:cs typeface="Candara"/>
              </a:rPr>
              <a:t>.</a:t>
            </a:r>
            <a:r>
              <a:rPr sz="2700" spc="10" dirty="0">
                <a:latin typeface="SimSun"/>
                <a:cs typeface="SimSun"/>
              </a:rPr>
              <a:t>部屬</a:t>
            </a:r>
            <a:endParaRPr sz="2700">
              <a:latin typeface="SimSun"/>
              <a:cs typeface="SimSun"/>
            </a:endParaRP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SzPct val="96296"/>
              <a:buFont typeface="Candara"/>
              <a:buChar char="•"/>
              <a:tabLst>
                <a:tab pos="241300" algn="l"/>
              </a:tabLst>
            </a:pPr>
            <a:r>
              <a:rPr sz="2700" spc="10" dirty="0">
                <a:latin typeface="SimSun"/>
                <a:cs typeface="SimSun"/>
              </a:rPr>
              <a:t>同事</a:t>
            </a:r>
            <a:r>
              <a:rPr sz="2700" spc="-5" dirty="0">
                <a:latin typeface="Candara"/>
                <a:cs typeface="Candara"/>
              </a:rPr>
              <a:t>vs</a:t>
            </a:r>
            <a:r>
              <a:rPr sz="2700" dirty="0">
                <a:latin typeface="Candara"/>
                <a:cs typeface="Candara"/>
              </a:rPr>
              <a:t>.</a:t>
            </a:r>
            <a:r>
              <a:rPr sz="2700" spc="10" dirty="0">
                <a:latin typeface="SimSun"/>
                <a:cs typeface="SimSun"/>
              </a:rPr>
              <a:t>同事</a:t>
            </a:r>
            <a:endParaRPr sz="270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0692" y="4786933"/>
            <a:ext cx="1631950" cy="96139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40"/>
              </a:spcBef>
              <a:buSzPct val="96296"/>
              <a:buFont typeface="Candara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0000"/>
                </a:solidFill>
                <a:latin typeface="SimSun"/>
                <a:cs typeface="SimSun"/>
              </a:rPr>
              <a:t>工作場域</a:t>
            </a:r>
            <a:endParaRPr sz="2700">
              <a:latin typeface="SimSun"/>
              <a:cs typeface="SimSun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SzPct val="96296"/>
              <a:buFont typeface="Candara"/>
              <a:buChar char="•"/>
              <a:tabLst>
                <a:tab pos="241300" algn="l"/>
              </a:tabLst>
            </a:pPr>
            <a:r>
              <a:rPr sz="2700" spc="5" dirty="0">
                <a:solidFill>
                  <a:srgbClr val="FF0000"/>
                </a:solidFill>
                <a:latin typeface="SimSun"/>
                <a:cs typeface="SimSun"/>
              </a:rPr>
              <a:t>上班時間</a:t>
            </a:r>
            <a:endParaRPr sz="2700">
              <a:latin typeface="SimSun"/>
              <a:cs typeface="SimSu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3927" y="1906523"/>
            <a:ext cx="2839974" cy="12001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663822" y="2261361"/>
            <a:ext cx="1981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性</a:t>
            </a:r>
            <a:r>
              <a:rPr sz="2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別</a:t>
            </a:r>
            <a:r>
              <a:rPr sz="2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平</a:t>
            </a:r>
            <a:r>
              <a:rPr sz="2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等教</a:t>
            </a:r>
            <a:r>
              <a:rPr sz="2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育</a:t>
            </a:r>
            <a:r>
              <a:rPr sz="2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法</a:t>
            </a:r>
            <a:endParaRPr sz="2200">
              <a:latin typeface="Microsoft JhengHei"/>
              <a:cs typeface="Microsoft JhengHe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82696" y="3035807"/>
            <a:ext cx="2756154" cy="314782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27857" y="3131565"/>
            <a:ext cx="202692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204"/>
              </a:lnSpc>
              <a:spcBef>
                <a:spcPts val="100"/>
              </a:spcBef>
              <a:buSzPct val="96296"/>
              <a:buFont typeface="Candara"/>
              <a:buChar char="•"/>
              <a:tabLst>
                <a:tab pos="241300" algn="l"/>
              </a:tabLst>
            </a:pPr>
            <a:r>
              <a:rPr sz="2700" spc="10" dirty="0">
                <a:latin typeface="SimSun"/>
                <a:cs typeface="SimSun"/>
              </a:rPr>
              <a:t>教職員</a:t>
            </a:r>
            <a:r>
              <a:rPr sz="2700" dirty="0">
                <a:latin typeface="SimSun"/>
                <a:cs typeface="SimSun"/>
              </a:rPr>
              <a:t>工</a:t>
            </a:r>
            <a:r>
              <a:rPr sz="2700" spc="-5" dirty="0">
                <a:latin typeface="Candara"/>
                <a:cs typeface="Candara"/>
              </a:rPr>
              <a:t>vs.</a:t>
            </a:r>
            <a:endParaRPr sz="2700">
              <a:latin typeface="Candara"/>
              <a:cs typeface="Candara"/>
            </a:endParaRPr>
          </a:p>
          <a:p>
            <a:pPr marL="241300">
              <a:lnSpc>
                <a:spcPts val="3204"/>
              </a:lnSpc>
            </a:pPr>
            <a:r>
              <a:rPr sz="2700" dirty="0">
                <a:latin typeface="SimSun"/>
                <a:cs typeface="SimSun"/>
              </a:rPr>
              <a:t>學生</a:t>
            </a:r>
            <a:endParaRPr sz="2700">
              <a:latin typeface="SimSun"/>
              <a:cs typeface="SimSun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SzPct val="96296"/>
              <a:buFont typeface="Candara"/>
              <a:buChar char="•"/>
              <a:tabLst>
                <a:tab pos="241300" algn="l"/>
              </a:tabLst>
            </a:pPr>
            <a:r>
              <a:rPr sz="2700" spc="10" dirty="0">
                <a:latin typeface="SimSun"/>
                <a:cs typeface="SimSun"/>
              </a:rPr>
              <a:t>學</a:t>
            </a:r>
            <a:r>
              <a:rPr sz="2700" spc="15" dirty="0">
                <a:latin typeface="SimSun"/>
                <a:cs typeface="SimSun"/>
              </a:rPr>
              <a:t>生</a:t>
            </a:r>
            <a:r>
              <a:rPr sz="2700" spc="-5" dirty="0">
                <a:latin typeface="Candara"/>
                <a:cs typeface="Candara"/>
              </a:rPr>
              <a:t>vs</a:t>
            </a:r>
            <a:r>
              <a:rPr sz="2700" dirty="0">
                <a:latin typeface="Candara"/>
                <a:cs typeface="Candara"/>
              </a:rPr>
              <a:t>.</a:t>
            </a:r>
            <a:r>
              <a:rPr sz="2700" spc="10" dirty="0">
                <a:latin typeface="SimSun"/>
                <a:cs typeface="SimSun"/>
              </a:rPr>
              <a:t>學生</a:t>
            </a:r>
            <a:endParaRPr sz="270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27857" y="4910454"/>
            <a:ext cx="12827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SzPct val="96296"/>
              <a:buFont typeface="Candara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0000"/>
                </a:solidFill>
                <a:latin typeface="SimSun"/>
                <a:cs typeface="SimSun"/>
              </a:rPr>
              <a:t>校園中</a:t>
            </a:r>
            <a:endParaRPr sz="2700">
              <a:latin typeface="SimSun"/>
              <a:cs typeface="SimSu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55079" y="1927847"/>
            <a:ext cx="2786633" cy="119863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925182" y="2283713"/>
            <a:ext cx="17011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性</a:t>
            </a:r>
            <a:r>
              <a:rPr sz="2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騷</a:t>
            </a:r>
            <a:r>
              <a:rPr sz="2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擾</a:t>
            </a:r>
            <a:r>
              <a:rPr sz="2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防治法</a:t>
            </a:r>
            <a:endParaRPr sz="2200">
              <a:latin typeface="Microsoft JhengHei"/>
              <a:cs typeface="Microsoft JhengHe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6228" y="3035807"/>
            <a:ext cx="2745485" cy="314782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542278" y="3073653"/>
            <a:ext cx="1625600" cy="9645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55"/>
              </a:spcBef>
              <a:buSzPct val="96296"/>
              <a:buFont typeface="Candara"/>
              <a:buChar char="•"/>
              <a:tabLst>
                <a:tab pos="241300" algn="l"/>
              </a:tabLst>
            </a:pPr>
            <a:r>
              <a:rPr sz="2700" dirty="0">
                <a:latin typeface="SimSun"/>
                <a:cs typeface="SimSun"/>
              </a:rPr>
              <a:t>陌生人</a:t>
            </a:r>
            <a:endParaRPr sz="2700">
              <a:latin typeface="SimSun"/>
              <a:cs typeface="SimSun"/>
            </a:endParaRP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SzPct val="96296"/>
              <a:buFont typeface="Candara"/>
              <a:buChar char="•"/>
              <a:tabLst>
                <a:tab pos="241300" algn="l"/>
              </a:tabLst>
            </a:pPr>
            <a:r>
              <a:rPr sz="2700" dirty="0">
                <a:latin typeface="SimSun"/>
                <a:cs typeface="SimSun"/>
              </a:rPr>
              <a:t>熟識的人</a:t>
            </a:r>
            <a:endParaRPr sz="2700">
              <a:latin typeface="SimSun"/>
              <a:cs typeface="SimSu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542278" y="4892547"/>
            <a:ext cx="1625600" cy="96139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40"/>
              </a:spcBef>
              <a:buSzPct val="96296"/>
              <a:buFont typeface="Candara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0000"/>
                </a:solidFill>
                <a:latin typeface="SimSun"/>
                <a:cs typeface="SimSun"/>
              </a:rPr>
              <a:t>公共場所</a:t>
            </a:r>
            <a:endParaRPr sz="2700">
              <a:latin typeface="SimSun"/>
              <a:cs typeface="SimSun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SzPct val="96296"/>
              <a:buFont typeface="Candara"/>
              <a:buChar char="•"/>
              <a:tabLst>
                <a:tab pos="241300" algn="l"/>
              </a:tabLst>
            </a:pPr>
            <a:r>
              <a:rPr sz="2700" spc="-5" dirty="0">
                <a:solidFill>
                  <a:srgbClr val="FF0000"/>
                </a:solidFill>
                <a:latin typeface="SimSun"/>
                <a:cs typeface="SimSun"/>
              </a:rPr>
              <a:t>下班時間</a:t>
            </a:r>
            <a:endParaRPr sz="2700">
              <a:latin typeface="SimSun"/>
              <a:cs typeface="SimSun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xmlns="" id="{2E3FE6FE-E7AF-AC30-F567-AA4CC9D351D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96461" y="314960"/>
            <a:ext cx="3582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" dirty="0"/>
              <a:t>性</a:t>
            </a:r>
            <a:r>
              <a:rPr sz="4000" spc="-5" dirty="0"/>
              <a:t>騷擾</a:t>
            </a:r>
            <a:r>
              <a:rPr sz="4000" spc="10" dirty="0"/>
              <a:t>的</a:t>
            </a:r>
            <a:r>
              <a:rPr sz="4000" spc="-5" dirty="0"/>
              <a:t>定義</a:t>
            </a:r>
            <a:r>
              <a:rPr sz="4000" dirty="0"/>
              <a:t>-</a:t>
            </a:r>
            <a:r>
              <a:rPr sz="4000" spc="-5" dirty="0"/>
              <a:t>1</a:t>
            </a:r>
            <a:endParaRPr sz="40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4377" y="1629838"/>
            <a:ext cx="8473440" cy="30378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1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「性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別</a:t>
            </a: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工作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平</a:t>
            </a: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等法</a:t>
            </a:r>
            <a:r>
              <a:rPr sz="3200" b="1" spc="-10" dirty="0">
                <a:solidFill>
                  <a:srgbClr val="073D86"/>
                </a:solidFill>
                <a:latin typeface="Microsoft JhengHei"/>
                <a:cs typeface="Microsoft JhengHei"/>
              </a:rPr>
              <a:t>」</a:t>
            </a:r>
            <a:r>
              <a:rPr sz="3200" dirty="0">
                <a:solidFill>
                  <a:srgbClr val="073D86"/>
                </a:solidFill>
                <a:latin typeface="SimSun"/>
                <a:cs typeface="SimSun"/>
              </a:rPr>
              <a:t>第三</a:t>
            </a:r>
            <a:r>
              <a:rPr sz="3200" spc="-10" dirty="0">
                <a:solidFill>
                  <a:srgbClr val="073D86"/>
                </a:solidFill>
                <a:latin typeface="SimSun"/>
                <a:cs typeface="SimSun"/>
              </a:rPr>
              <a:t>章</a:t>
            </a:r>
            <a:r>
              <a:rPr sz="3200" b="1" dirty="0">
                <a:solidFill>
                  <a:srgbClr val="073D86"/>
                </a:solidFill>
                <a:latin typeface="Microsoft JhengHei"/>
                <a:cs typeface="Microsoft JhengHei"/>
              </a:rPr>
              <a:t>的定義</a:t>
            </a:r>
            <a:endParaRPr sz="3200">
              <a:latin typeface="Microsoft JhengHei"/>
              <a:cs typeface="Microsoft JhengHei"/>
            </a:endParaRPr>
          </a:p>
          <a:p>
            <a:pPr marL="279400">
              <a:lnSpc>
                <a:spcPct val="100000"/>
              </a:lnSpc>
              <a:spcBef>
                <a:spcPts val="355"/>
              </a:spcBef>
            </a:pPr>
            <a:r>
              <a:rPr sz="2800" spc="5" dirty="0">
                <a:solidFill>
                  <a:srgbClr val="073D86"/>
                </a:solidFill>
                <a:latin typeface="SimSun"/>
                <a:cs typeface="SimSun"/>
              </a:rPr>
              <a:t>第三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章</a:t>
            </a:r>
            <a:r>
              <a:rPr sz="2800" spc="-10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性騷擾之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防治</a:t>
            </a:r>
            <a:endParaRPr sz="2800">
              <a:latin typeface="SimSun"/>
              <a:cs typeface="SimSun"/>
            </a:endParaRPr>
          </a:p>
          <a:p>
            <a:pPr marL="902335">
              <a:lnSpc>
                <a:spcPts val="3190"/>
              </a:lnSpc>
              <a:spcBef>
                <a:spcPts val="335"/>
              </a:spcBef>
            </a:pP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本</a:t>
            </a:r>
            <a:r>
              <a:rPr sz="2800" spc="5" dirty="0">
                <a:solidFill>
                  <a:srgbClr val="073D86"/>
                </a:solidFill>
                <a:latin typeface="SimSun"/>
                <a:cs typeface="SimSun"/>
              </a:rPr>
              <a:t>法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所稱性</a:t>
            </a:r>
            <a:r>
              <a:rPr sz="2800" spc="10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擾，謂</a:t>
            </a:r>
            <a:r>
              <a:rPr sz="2800" spc="10" dirty="0">
                <a:solidFill>
                  <a:srgbClr val="073D86"/>
                </a:solidFill>
                <a:latin typeface="SimSun"/>
                <a:cs typeface="SimSun"/>
              </a:rPr>
              <a:t>下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列二款</a:t>
            </a:r>
            <a:r>
              <a:rPr sz="2800" spc="10" dirty="0">
                <a:solidFill>
                  <a:srgbClr val="073D86"/>
                </a:solidFill>
                <a:latin typeface="SimSun"/>
                <a:cs typeface="SimSun"/>
              </a:rPr>
              <a:t>情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形之一：</a:t>
            </a:r>
            <a:endParaRPr sz="2800">
              <a:latin typeface="SimSun"/>
              <a:cs typeface="SimSun"/>
            </a:endParaRPr>
          </a:p>
          <a:p>
            <a:pPr marL="287020" marR="5080">
              <a:lnSpc>
                <a:spcPct val="89500"/>
              </a:lnSpc>
              <a:spcBef>
                <a:spcPts val="185"/>
              </a:spcBef>
            </a:pP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一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、受僱者於執行職務時，任何人以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要求、具有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 性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意味或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別歧視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言詞或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為，對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造成敵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意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性、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脅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迫性或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冒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犯性之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工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作環境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致侵犯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干擾其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格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 尊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嚴、人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身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自由或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影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響其工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表現。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075B434F-B135-C9CB-BAE8-E187343B3AF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96461" y="314960"/>
            <a:ext cx="3582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" dirty="0"/>
              <a:t>性</a:t>
            </a:r>
            <a:r>
              <a:rPr sz="4000" spc="-5" dirty="0"/>
              <a:t>騷擾</a:t>
            </a:r>
            <a:r>
              <a:rPr sz="4000" spc="10" dirty="0"/>
              <a:t>的</a:t>
            </a:r>
            <a:r>
              <a:rPr sz="4000" spc="-5" dirty="0"/>
              <a:t>定義</a:t>
            </a:r>
            <a:r>
              <a:rPr sz="4000" dirty="0"/>
              <a:t>-</a:t>
            </a:r>
            <a:r>
              <a:rPr sz="4000" spc="-5" dirty="0"/>
              <a:t>2</a:t>
            </a:r>
            <a:endParaRPr sz="40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0219" y="2284222"/>
            <a:ext cx="7360284" cy="19945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91770">
              <a:lnSpc>
                <a:spcPct val="90400"/>
              </a:lnSpc>
              <a:spcBef>
                <a:spcPts val="415"/>
              </a:spcBef>
            </a:pPr>
            <a:r>
              <a:rPr sz="2800" spc="20" dirty="0">
                <a:solidFill>
                  <a:srgbClr val="073D86"/>
                </a:solidFill>
                <a:latin typeface="SimSun"/>
                <a:cs typeface="SimSun"/>
              </a:rPr>
              <a:t>二</a:t>
            </a:r>
            <a:r>
              <a:rPr sz="2800" spc="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雇</a:t>
            </a:r>
            <a:r>
              <a:rPr sz="2800" spc="15" dirty="0">
                <a:solidFill>
                  <a:srgbClr val="073D86"/>
                </a:solidFill>
                <a:latin typeface="SimSun"/>
                <a:cs typeface="SimSun"/>
              </a:rPr>
              <a:t>主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對受僱</a:t>
            </a:r>
            <a:r>
              <a:rPr sz="2800" spc="15" dirty="0">
                <a:solidFill>
                  <a:srgbClr val="073D86"/>
                </a:solidFill>
                <a:latin typeface="SimSun"/>
                <a:cs typeface="SimSun"/>
              </a:rPr>
              <a:t>者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或求職</a:t>
            </a:r>
            <a:r>
              <a:rPr sz="2800" spc="15" dirty="0">
                <a:solidFill>
                  <a:srgbClr val="073D86"/>
                </a:solidFill>
                <a:latin typeface="SimSun"/>
                <a:cs typeface="SimSun"/>
              </a:rPr>
              <a:t>者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為明示</a:t>
            </a:r>
            <a:r>
              <a:rPr sz="2800" spc="1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暗</a:t>
            </a:r>
            <a:r>
              <a:rPr sz="2800" spc="15" dirty="0">
                <a:solidFill>
                  <a:srgbClr val="073D86"/>
                </a:solidFill>
                <a:latin typeface="SimSun"/>
                <a:cs typeface="SimSun"/>
              </a:rPr>
              <a:t>示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之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800" spc="1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800" spc="85" dirty="0">
                <a:solidFill>
                  <a:srgbClr val="073D86"/>
                </a:solidFill>
                <a:latin typeface="SimSun"/>
                <a:cs typeface="SimSun"/>
              </a:rPr>
              <a:t>要</a:t>
            </a:r>
            <a:r>
              <a:rPr sz="2800" spc="95" dirty="0">
                <a:solidFill>
                  <a:srgbClr val="073D86"/>
                </a:solidFill>
                <a:latin typeface="SimSun"/>
                <a:cs typeface="SimSun"/>
              </a:rPr>
              <a:t>求</a:t>
            </a:r>
            <a:r>
              <a:rPr sz="2800" spc="9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800" spc="100" dirty="0">
                <a:solidFill>
                  <a:srgbClr val="073D86"/>
                </a:solidFill>
                <a:latin typeface="SimSun"/>
                <a:cs typeface="SimSun"/>
              </a:rPr>
              <a:t>具</a:t>
            </a:r>
            <a:r>
              <a:rPr sz="2800" spc="85" dirty="0">
                <a:solidFill>
                  <a:srgbClr val="073D86"/>
                </a:solidFill>
                <a:latin typeface="SimSun"/>
                <a:cs typeface="SimSun"/>
              </a:rPr>
              <a:t>有性意</a:t>
            </a:r>
            <a:r>
              <a:rPr sz="2800" spc="100" dirty="0">
                <a:solidFill>
                  <a:srgbClr val="073D86"/>
                </a:solidFill>
                <a:latin typeface="SimSun"/>
                <a:cs typeface="SimSun"/>
              </a:rPr>
              <a:t>味</a:t>
            </a:r>
            <a:r>
              <a:rPr sz="2800" spc="85" dirty="0">
                <a:solidFill>
                  <a:srgbClr val="073D86"/>
                </a:solidFill>
                <a:latin typeface="SimSun"/>
                <a:cs typeface="SimSun"/>
              </a:rPr>
              <a:t>或性別</a:t>
            </a:r>
            <a:r>
              <a:rPr sz="2800" spc="100" dirty="0">
                <a:solidFill>
                  <a:srgbClr val="073D86"/>
                </a:solidFill>
                <a:latin typeface="SimSun"/>
                <a:cs typeface="SimSun"/>
              </a:rPr>
              <a:t>歧</a:t>
            </a:r>
            <a:r>
              <a:rPr sz="2800" spc="85" dirty="0">
                <a:solidFill>
                  <a:srgbClr val="073D86"/>
                </a:solidFill>
                <a:latin typeface="SimSun"/>
                <a:cs typeface="SimSun"/>
              </a:rPr>
              <a:t>視之言</a:t>
            </a:r>
            <a:r>
              <a:rPr sz="2800" spc="100" dirty="0">
                <a:solidFill>
                  <a:srgbClr val="073D86"/>
                </a:solidFill>
                <a:latin typeface="SimSun"/>
                <a:cs typeface="SimSun"/>
              </a:rPr>
              <a:t>詞或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行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800" spc="90" dirty="0">
                <a:solidFill>
                  <a:srgbClr val="073D86"/>
                </a:solidFill>
                <a:latin typeface="SimSun"/>
                <a:cs typeface="SimSun"/>
              </a:rPr>
              <a:t>為，作為勞務契約成立、存續、變更或分發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、 </a:t>
            </a:r>
            <a:r>
              <a:rPr sz="2800" spc="100" dirty="0">
                <a:solidFill>
                  <a:srgbClr val="073D86"/>
                </a:solidFill>
                <a:latin typeface="SimSun"/>
                <a:cs typeface="SimSun"/>
              </a:rPr>
              <a:t>配</a:t>
            </a:r>
            <a:r>
              <a:rPr sz="2800" spc="90" dirty="0">
                <a:solidFill>
                  <a:srgbClr val="073D86"/>
                </a:solidFill>
                <a:latin typeface="SimSun"/>
                <a:cs typeface="SimSun"/>
              </a:rPr>
              <a:t>置</a:t>
            </a:r>
            <a:r>
              <a:rPr sz="2800" spc="85" dirty="0">
                <a:solidFill>
                  <a:srgbClr val="073D86"/>
                </a:solidFill>
                <a:latin typeface="SimSun"/>
                <a:cs typeface="SimSun"/>
              </a:rPr>
              <a:t>、報</a:t>
            </a:r>
            <a:r>
              <a:rPr sz="2800" spc="100" dirty="0">
                <a:solidFill>
                  <a:srgbClr val="073D86"/>
                </a:solidFill>
                <a:latin typeface="SimSun"/>
                <a:cs typeface="SimSun"/>
              </a:rPr>
              <a:t>酬</a:t>
            </a:r>
            <a:r>
              <a:rPr sz="2800" spc="8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800" spc="90" dirty="0">
                <a:solidFill>
                  <a:srgbClr val="073D86"/>
                </a:solidFill>
                <a:latin typeface="SimSun"/>
                <a:cs typeface="SimSun"/>
              </a:rPr>
              <a:t>考</a:t>
            </a:r>
            <a:r>
              <a:rPr sz="2800" spc="85" dirty="0">
                <a:solidFill>
                  <a:srgbClr val="073D86"/>
                </a:solidFill>
                <a:latin typeface="SimSun"/>
                <a:cs typeface="SimSun"/>
              </a:rPr>
              <a:t>績</a:t>
            </a:r>
            <a:r>
              <a:rPr sz="2800" spc="1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800" spc="85" dirty="0">
                <a:solidFill>
                  <a:srgbClr val="073D86"/>
                </a:solidFill>
                <a:latin typeface="SimSun"/>
                <a:cs typeface="SimSun"/>
              </a:rPr>
              <a:t>陞遷</a:t>
            </a:r>
            <a:r>
              <a:rPr sz="2800" spc="9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800" spc="100" dirty="0">
                <a:solidFill>
                  <a:srgbClr val="073D86"/>
                </a:solidFill>
                <a:latin typeface="SimSun"/>
                <a:cs typeface="SimSun"/>
              </a:rPr>
              <a:t>降</a:t>
            </a:r>
            <a:r>
              <a:rPr sz="2800" spc="85" dirty="0">
                <a:solidFill>
                  <a:srgbClr val="073D86"/>
                </a:solidFill>
                <a:latin typeface="SimSun"/>
                <a:cs typeface="SimSun"/>
              </a:rPr>
              <a:t>調、</a:t>
            </a:r>
            <a:r>
              <a:rPr sz="2800" spc="80" dirty="0">
                <a:solidFill>
                  <a:srgbClr val="073D86"/>
                </a:solidFill>
                <a:latin typeface="SimSun"/>
                <a:cs typeface="SimSun"/>
              </a:rPr>
              <a:t>獎</a:t>
            </a:r>
            <a:r>
              <a:rPr sz="2800" spc="95" dirty="0">
                <a:solidFill>
                  <a:srgbClr val="073D86"/>
                </a:solidFill>
                <a:latin typeface="SimSun"/>
                <a:cs typeface="SimSun"/>
              </a:rPr>
              <a:t>懲等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之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800" spc="5" dirty="0">
                <a:solidFill>
                  <a:srgbClr val="073D86"/>
                </a:solidFill>
                <a:latin typeface="SimSun"/>
                <a:cs typeface="SimSun"/>
              </a:rPr>
              <a:t>交換條件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85879D16-4381-609C-9BD1-021B285541A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590547"/>
            <a:ext cx="8526780" cy="402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性騷擾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防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治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法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第</a:t>
            </a:r>
            <a:r>
              <a:rPr sz="2000" b="1" spc="-200" dirty="0">
                <a:solidFill>
                  <a:srgbClr val="073D86"/>
                </a:solidFill>
                <a:latin typeface="Microsoft JhengHei"/>
                <a:cs typeface="Microsoft JhengHei"/>
              </a:rPr>
              <a:t>2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條規定：</a:t>
            </a:r>
            <a:endParaRPr sz="2000">
              <a:latin typeface="Microsoft JhengHei"/>
              <a:cs typeface="Microsoft JhengHei"/>
            </a:endParaRPr>
          </a:p>
          <a:p>
            <a:pPr marL="287020" indent="-274320">
              <a:lnSpc>
                <a:spcPts val="2160"/>
              </a:lnSpc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性侵害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犯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罪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以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外，對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他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人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實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施違反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其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意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願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而與性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或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別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有關之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行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為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，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且</a:t>
            </a:r>
            <a:endParaRPr sz="2000">
              <a:latin typeface="Microsoft JhengHei"/>
              <a:cs typeface="Microsoft JhengHei"/>
            </a:endParaRPr>
          </a:p>
          <a:p>
            <a:pPr marL="286385">
              <a:lnSpc>
                <a:spcPts val="2155"/>
              </a:lnSpc>
            </a:pPr>
            <a:r>
              <a:rPr sz="20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有下</a:t>
            </a:r>
            <a:r>
              <a:rPr sz="20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列</a:t>
            </a:r>
            <a:r>
              <a:rPr sz="2000" b="1" spc="-10" dirty="0">
                <a:solidFill>
                  <a:srgbClr val="073D86"/>
                </a:solidFill>
                <a:latin typeface="Microsoft JhengHei"/>
                <a:cs typeface="Microsoft JhengHei"/>
              </a:rPr>
              <a:t>情</a:t>
            </a:r>
            <a:r>
              <a:rPr sz="20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形</a:t>
            </a:r>
            <a:r>
              <a:rPr sz="20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之</a:t>
            </a:r>
            <a:r>
              <a:rPr sz="20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一者：</a:t>
            </a:r>
            <a:endParaRPr sz="2000">
              <a:latin typeface="Microsoft JhengHei"/>
              <a:cs typeface="Microsoft JhengHei"/>
            </a:endParaRPr>
          </a:p>
          <a:p>
            <a:pPr marL="588645" marR="156210" lvl="1" indent="-274320">
              <a:lnSpc>
                <a:spcPts val="2300"/>
              </a:lnSpc>
              <a:spcBef>
                <a:spcPts val="550"/>
              </a:spcBef>
              <a:buClr>
                <a:srgbClr val="30B6FC"/>
              </a:buClr>
              <a:buFont typeface="Symbol"/>
              <a:buChar char=""/>
              <a:tabLst>
                <a:tab pos="589280" algn="l"/>
                <a:tab pos="561848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以該他人順服或拒絕該行為，作為其獲得、喪失或減損與 工作、教育、訓練、服務、計畫、活	動有關權益之條件。  </a:t>
            </a:r>
            <a:r>
              <a:rPr sz="2400" b="1" spc="355" dirty="0">
                <a:solidFill>
                  <a:srgbClr val="073D86"/>
                </a:solidFill>
                <a:latin typeface="Microsoft JhengHei"/>
                <a:cs typeface="Microsoft JhengHei"/>
              </a:rPr>
              <a:t>(</a:t>
            </a: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交換式性騷擾</a:t>
            </a:r>
            <a:r>
              <a:rPr sz="2400" b="1" spc="355" dirty="0">
                <a:solidFill>
                  <a:srgbClr val="073D86"/>
                </a:solidFill>
                <a:latin typeface="Microsoft JhengHei"/>
                <a:cs typeface="Microsoft JhengHei"/>
              </a:rPr>
              <a:t>)</a:t>
            </a:r>
            <a:endParaRPr sz="2400">
              <a:latin typeface="Microsoft JhengHei"/>
              <a:cs typeface="Microsoft JhengHei"/>
            </a:endParaRPr>
          </a:p>
          <a:p>
            <a:pPr marL="588645" marR="5080" lvl="1" indent="-274320">
              <a:lnSpc>
                <a:spcPct val="80000"/>
              </a:lnSpc>
              <a:spcBef>
                <a:spcPts val="605"/>
              </a:spcBef>
              <a:buClr>
                <a:srgbClr val="30B6FC"/>
              </a:buClr>
              <a:buFont typeface="Symbol"/>
              <a:buChar char=""/>
              <a:tabLst>
                <a:tab pos="58928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以展示或播送文字、圖畫、聲音、影像或其他物品之方式， </a:t>
            </a:r>
            <a:r>
              <a:rPr sz="24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或以歧視、侮辱之言行，或以他法，而有損害他人人格尊 </a:t>
            </a: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 嚴，或造成使人心生畏怖、感受敵意或冒犯之情境，或不 </a:t>
            </a:r>
            <a:r>
              <a:rPr sz="24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 </a:t>
            </a: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當影響其工作、教育、訓練、服務、計畫、活動或正常生 </a:t>
            </a:r>
            <a:r>
              <a:rPr sz="24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 </a:t>
            </a: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活之進行。</a:t>
            </a:r>
            <a:r>
              <a:rPr sz="2400" b="1" spc="355" dirty="0">
                <a:solidFill>
                  <a:srgbClr val="073D86"/>
                </a:solidFill>
                <a:latin typeface="Microsoft JhengHei"/>
                <a:cs typeface="Microsoft JhengHei"/>
              </a:rPr>
              <a:t>(</a:t>
            </a: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敵意環境性騷擾</a:t>
            </a:r>
            <a:r>
              <a:rPr sz="2400" b="1" spc="355" dirty="0">
                <a:solidFill>
                  <a:srgbClr val="073D86"/>
                </a:solidFill>
                <a:latin typeface="Microsoft JhengHei"/>
                <a:cs typeface="Microsoft JhengHei"/>
              </a:rPr>
              <a:t>)</a:t>
            </a:r>
            <a:endParaRPr sz="2400">
              <a:latin typeface="Microsoft JhengHei"/>
              <a:cs typeface="Microsoft JhengHei"/>
            </a:endParaRPr>
          </a:p>
          <a:p>
            <a:pPr marL="588645" marR="309880" lvl="1" indent="-274320">
              <a:lnSpc>
                <a:spcPts val="2310"/>
              </a:lnSpc>
              <a:spcBef>
                <a:spcPts val="550"/>
              </a:spcBef>
              <a:buClr>
                <a:srgbClr val="30B6FC"/>
              </a:buClr>
              <a:buFont typeface="Symbol"/>
              <a:buChar char=""/>
              <a:tabLst>
                <a:tab pos="58928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適用對象：適用性別工作平等法及性別平等教育法者，不 適用本法之規定。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6186" y="657605"/>
            <a:ext cx="3582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性</a:t>
            </a:r>
            <a:r>
              <a:rPr sz="4000" spc="-5" dirty="0"/>
              <a:t>騷擾</a:t>
            </a:r>
            <a:r>
              <a:rPr sz="4000" dirty="0"/>
              <a:t>的</a:t>
            </a:r>
            <a:r>
              <a:rPr sz="4000" spc="-5" dirty="0"/>
              <a:t>定</a:t>
            </a:r>
            <a:r>
              <a:rPr sz="4000" spc="5" dirty="0"/>
              <a:t>義</a:t>
            </a:r>
            <a:r>
              <a:rPr sz="4000" dirty="0"/>
              <a:t>-</a:t>
            </a:r>
            <a:r>
              <a:rPr sz="4000" spc="-5" dirty="0"/>
              <a:t>3</a:t>
            </a:r>
            <a:endParaRPr sz="4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54DAD5E8-CDBA-FFAD-4F2A-4BF14BC708C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288" y="1721053"/>
            <a:ext cx="8829040" cy="352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44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44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別</a:t>
            </a:r>
            <a:r>
              <a:rPr sz="44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平</a:t>
            </a:r>
            <a:r>
              <a:rPr sz="44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等</a:t>
            </a:r>
            <a:r>
              <a:rPr sz="44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教</a:t>
            </a:r>
            <a:r>
              <a:rPr sz="44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育</a:t>
            </a:r>
            <a:r>
              <a:rPr sz="44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法第</a:t>
            </a:r>
            <a:r>
              <a:rPr sz="4400" b="1" spc="-430" dirty="0">
                <a:solidFill>
                  <a:srgbClr val="073D86"/>
                </a:solidFill>
                <a:latin typeface="Microsoft JhengHei"/>
                <a:cs typeface="Microsoft JhengHei"/>
              </a:rPr>
              <a:t>2</a:t>
            </a:r>
            <a:r>
              <a:rPr sz="44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條</a:t>
            </a:r>
            <a:r>
              <a:rPr sz="44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規</a:t>
            </a:r>
            <a:r>
              <a:rPr sz="44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定：</a:t>
            </a:r>
            <a:endParaRPr sz="4400">
              <a:latin typeface="Microsoft JhengHei"/>
              <a:cs typeface="Microsoft JhengHei"/>
            </a:endParaRPr>
          </a:p>
          <a:p>
            <a:pPr marL="287020" marR="357505" indent="-274955" algn="just">
              <a:lnSpc>
                <a:spcPts val="2690"/>
              </a:lnSpc>
              <a:spcBef>
                <a:spcPts val="710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騷擾：指符合下列情形之一，且未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達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性侵害之程度 </a:t>
            </a:r>
            <a:r>
              <a:rPr sz="2800" spc="5" dirty="0">
                <a:solidFill>
                  <a:srgbClr val="073D86"/>
                </a:solidFill>
                <a:latin typeface="SimSun"/>
                <a:cs typeface="SimSun"/>
              </a:rPr>
              <a:t>者：</a:t>
            </a:r>
            <a:endParaRPr sz="2800">
              <a:latin typeface="SimSun"/>
              <a:cs typeface="SimSun"/>
            </a:endParaRPr>
          </a:p>
          <a:p>
            <a:pPr marL="287020" marR="360045" algn="just">
              <a:lnSpc>
                <a:spcPct val="80000"/>
              </a:lnSpc>
              <a:spcBef>
                <a:spcPts val="25"/>
              </a:spcBef>
            </a:pP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（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一）以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明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示或暗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示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之方式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從事不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受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歡迎且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具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有性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意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味或性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別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歧視之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言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詞或行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，致影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響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他人之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格尊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嚴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、學習、或工作之機會或表現者</a:t>
            </a:r>
            <a:endParaRPr sz="2800">
              <a:latin typeface="SimSun"/>
              <a:cs typeface="SimSun"/>
            </a:endParaRPr>
          </a:p>
          <a:p>
            <a:pPr marL="287020">
              <a:lnSpc>
                <a:spcPts val="2355"/>
              </a:lnSpc>
            </a:pP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800">
              <a:latin typeface="SimSun"/>
              <a:cs typeface="SimSun"/>
            </a:endParaRPr>
          </a:p>
          <a:p>
            <a:pPr marL="287020" marR="5080">
              <a:lnSpc>
                <a:spcPts val="2690"/>
              </a:lnSpc>
              <a:spcBef>
                <a:spcPts val="310"/>
              </a:spcBef>
            </a:pP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（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二）以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或性別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有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關之行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，作為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自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己或他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獲得、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喪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失或減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損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其學習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工作有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關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權益之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條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件者。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6186" y="657605"/>
            <a:ext cx="3582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性</a:t>
            </a:r>
            <a:r>
              <a:rPr sz="4000" spc="-5" dirty="0"/>
              <a:t>騷擾</a:t>
            </a:r>
            <a:r>
              <a:rPr sz="4000" dirty="0"/>
              <a:t>的</a:t>
            </a:r>
            <a:r>
              <a:rPr sz="4000" spc="-5" dirty="0"/>
              <a:t>定</a:t>
            </a:r>
            <a:r>
              <a:rPr sz="4000" spc="5" dirty="0"/>
              <a:t>義</a:t>
            </a:r>
            <a:r>
              <a:rPr sz="4000" dirty="0"/>
              <a:t>-</a:t>
            </a:r>
            <a:r>
              <a:rPr sz="4000" spc="-5" dirty="0"/>
              <a:t>4</a:t>
            </a:r>
            <a:endParaRPr sz="4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A03A8B26-7F66-2E67-A9CA-03DA7F3FD12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5538317"/>
            <a:ext cx="4789170" cy="54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050"/>
              </a:lnSpc>
              <a:spcBef>
                <a:spcPts val="9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u="sng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SimSun"/>
                <a:cs typeface="SimSun"/>
                <a:hlinkClick r:id="rId2"/>
              </a:rPr>
              <a:t>「醫師</a:t>
            </a:r>
            <a:r>
              <a:rPr sz="1900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SimSun"/>
                <a:cs typeface="SimSun"/>
                <a:hlinkClick r:id="rId2"/>
              </a:rPr>
              <a:t>勞</a:t>
            </a:r>
            <a:r>
              <a:rPr sz="1900" u="sng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SimSun"/>
                <a:cs typeface="SimSun"/>
                <a:hlinkClick r:id="rId2"/>
              </a:rPr>
              <a:t>動</a:t>
            </a:r>
            <a:r>
              <a:rPr sz="1900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SimSun"/>
                <a:cs typeface="SimSun"/>
                <a:hlinkClick r:id="rId2"/>
              </a:rPr>
              <a:t>條</a:t>
            </a:r>
            <a:r>
              <a:rPr sz="1900" u="sng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SimSun"/>
                <a:cs typeface="SimSun"/>
                <a:hlinkClick r:id="rId2"/>
              </a:rPr>
              <a:t>件改革</a:t>
            </a:r>
            <a:r>
              <a:rPr sz="1900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SimSun"/>
                <a:cs typeface="SimSun"/>
                <a:hlinkClick r:id="rId2"/>
              </a:rPr>
              <a:t>小</a:t>
            </a:r>
            <a:r>
              <a:rPr sz="1900" u="sng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SimSun"/>
                <a:cs typeface="SimSun"/>
                <a:hlinkClick r:id="rId2"/>
              </a:rPr>
              <a:t>組</a:t>
            </a:r>
            <a:r>
              <a:rPr sz="1900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SimSun"/>
                <a:cs typeface="SimSun"/>
                <a:hlinkClick r:id="rId2"/>
              </a:rPr>
              <a:t>」</a:t>
            </a:r>
            <a:r>
              <a:rPr sz="1900" u="sng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SimSun"/>
                <a:cs typeface="SimSun"/>
                <a:hlinkClick r:id="rId2"/>
              </a:rPr>
              <a:t>記者會</a:t>
            </a:r>
            <a:r>
              <a:rPr sz="1900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SimSun"/>
                <a:cs typeface="SimSun"/>
                <a:hlinkClick r:id="rId2"/>
              </a:rPr>
              <a:t>報</a:t>
            </a:r>
            <a:r>
              <a:rPr sz="1900" u="sng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SimSun"/>
                <a:cs typeface="SimSun"/>
                <a:hlinkClick r:id="rId2"/>
              </a:rPr>
              <a:t>告</a:t>
            </a:r>
            <a:endParaRPr sz="1900">
              <a:latin typeface="SimSun"/>
              <a:cs typeface="SimSun"/>
            </a:endParaRPr>
          </a:p>
          <a:p>
            <a:pPr marL="286385">
              <a:lnSpc>
                <a:spcPts val="2050"/>
              </a:lnSpc>
            </a:pPr>
            <a:r>
              <a:rPr sz="1900" u="sng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Candara"/>
                <a:cs typeface="Candara"/>
                <a:hlinkClick r:id="rId2"/>
              </a:rPr>
              <a:t>https://www.thenewslens.com/article/91036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601" y="66548"/>
            <a:ext cx="8150859" cy="12350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3345" marR="5080" indent="-81280">
              <a:lnSpc>
                <a:spcPts val="4730"/>
              </a:lnSpc>
              <a:spcBef>
                <a:spcPts val="260"/>
              </a:spcBef>
            </a:pPr>
            <a:r>
              <a:rPr sz="4000" dirty="0"/>
              <a:t>來</a:t>
            </a:r>
            <a:r>
              <a:rPr sz="4000" spc="-5" dirty="0"/>
              <a:t>自白</a:t>
            </a:r>
            <a:r>
              <a:rPr sz="4000" dirty="0"/>
              <a:t>色</a:t>
            </a:r>
            <a:r>
              <a:rPr sz="4000" spc="-5" dirty="0"/>
              <a:t>巨塔</a:t>
            </a:r>
            <a:r>
              <a:rPr sz="4000" dirty="0"/>
              <a:t>的</a:t>
            </a:r>
            <a:r>
              <a:rPr sz="4000" spc="-5" dirty="0"/>
              <a:t>性平</a:t>
            </a:r>
            <a:r>
              <a:rPr sz="4000" dirty="0"/>
              <a:t>報</a:t>
            </a:r>
            <a:r>
              <a:rPr sz="4000" spc="-5" dirty="0"/>
              <a:t>告：</a:t>
            </a:r>
            <a:r>
              <a:rPr sz="4000" dirty="0"/>
              <a:t>八</a:t>
            </a:r>
            <a:r>
              <a:rPr sz="4000" spc="-5" dirty="0"/>
              <a:t>成女醫 </a:t>
            </a:r>
            <a:r>
              <a:rPr sz="4000" dirty="0"/>
              <a:t>師、六成男</a:t>
            </a:r>
            <a:r>
              <a:rPr sz="4000" spc="-5" dirty="0"/>
              <a:t>醫師</a:t>
            </a:r>
            <a:r>
              <a:rPr sz="4000" dirty="0"/>
              <a:t>受</a:t>
            </a:r>
            <a:r>
              <a:rPr sz="4000" spc="-5" dirty="0"/>
              <a:t>性騷</a:t>
            </a:r>
            <a:r>
              <a:rPr sz="4000" spc="10" dirty="0"/>
              <a:t>擾</a:t>
            </a:r>
            <a:r>
              <a:rPr sz="4000" spc="-10" dirty="0">
                <a:latin typeface="Candara"/>
                <a:cs typeface="Candara"/>
              </a:rPr>
              <a:t>(20180307)</a:t>
            </a:r>
            <a:endParaRPr sz="400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29155"/>
            <a:ext cx="8855963" cy="38160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18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38142F00-BA42-BBFA-794E-ACA9C8A384A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8935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  <a:tabLst>
                <a:tab pos="1029969" algn="l"/>
              </a:tabLst>
            </a:pPr>
            <a:r>
              <a:rPr spc="-225" dirty="0"/>
              <a:t>Q1.	</a:t>
            </a:r>
            <a:r>
              <a:rPr spc="-5" dirty="0"/>
              <a:t>請問你曾</a:t>
            </a:r>
            <a:r>
              <a:rPr dirty="0"/>
              <a:t>遭</a:t>
            </a:r>
            <a:r>
              <a:rPr spc="-5" dirty="0"/>
              <a:t>受或目睹過性騷擾</a:t>
            </a:r>
            <a:r>
              <a:rPr spc="5" dirty="0"/>
              <a:t>嗎</a:t>
            </a:r>
            <a:r>
              <a:rPr spc="-5" dirty="0"/>
              <a:t>？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8" y="1484375"/>
            <a:ext cx="7920228" cy="47625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19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59BFF224-2ED7-3D9C-4BD0-C9A60421083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6623" y="1929206"/>
            <a:ext cx="4596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Microsoft JhengHei"/>
                <a:cs typeface="Microsoft JhengHei"/>
              </a:rPr>
              <a:t>擾時，你會使用申訴</a:t>
            </a:r>
            <a:endParaRPr sz="4000">
              <a:latin typeface="Microsoft JhengHei"/>
              <a:cs typeface="Microsoft Jheng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9491"/>
            <a:ext cx="9143999" cy="43921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20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3AD59ECA-52EE-24AB-3911-C2DFF18CA1B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2936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152400" y="1392936"/>
                  </a:lnTo>
                  <a:lnTo>
                    <a:pt x="8991600" y="1392936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13929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207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1C6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1C64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050" y="1025652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101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177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8989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1C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09009" y="412750"/>
            <a:ext cx="21209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1C642C"/>
                </a:solidFill>
                <a:latin typeface="Microsoft JhengHei"/>
                <a:cs typeface="Microsoft JhengHei"/>
              </a:rPr>
              <a:t>課前小測驗</a:t>
            </a:r>
            <a:endParaRPr sz="33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0000" y="6437782"/>
            <a:ext cx="113741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2022/</a:t>
            </a:r>
            <a:r>
              <a:rPr lang="en-US" altLang="zh-TW" sz="1400" spc="-1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/1</a:t>
            </a:r>
            <a:r>
              <a:rPr lang="en-US" altLang="zh-TW" sz="1400" spc="-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491" y="994190"/>
            <a:ext cx="8333105" cy="504253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86995" algn="ctr">
              <a:lnSpc>
                <a:spcPct val="100000"/>
              </a:lnSpc>
              <a:spcBef>
                <a:spcPts val="1015"/>
              </a:spcBef>
            </a:pPr>
            <a:r>
              <a:rPr sz="1600" spc="-5" dirty="0">
                <a:solidFill>
                  <a:srgbClr val="1C642C"/>
                </a:solidFill>
                <a:latin typeface="Verdana"/>
                <a:cs typeface="Verdana"/>
              </a:rPr>
              <a:t>2</a:t>
            </a:r>
            <a:endParaRPr sz="1600">
              <a:latin typeface="Verdana"/>
              <a:cs typeface="Verdana"/>
            </a:endParaRPr>
          </a:p>
          <a:p>
            <a:pPr marL="287020" indent="-274320">
              <a:lnSpc>
                <a:spcPct val="100000"/>
              </a:lnSpc>
              <a:spcBef>
                <a:spcPts val="1090"/>
              </a:spcBef>
              <a:buClr>
                <a:srgbClr val="30B6FC"/>
              </a:buClr>
              <a:buSzPct val="84210"/>
              <a:buFont typeface="Segoe UI Symbol"/>
              <a:buChar char="⚫"/>
              <a:tabLst>
                <a:tab pos="286385" algn="l"/>
                <a:tab pos="287020" algn="l"/>
                <a:tab pos="1049020" algn="l"/>
              </a:tabLst>
            </a:pPr>
            <a:r>
              <a:rPr sz="1900" spc="-5" dirty="0">
                <a:latin typeface="Georgia"/>
                <a:cs typeface="Georgia"/>
              </a:rPr>
              <a:t>1.</a:t>
            </a:r>
            <a:r>
              <a:rPr sz="1900" spc="-5" dirty="0">
                <a:latin typeface="SimSun"/>
                <a:cs typeface="SimSun"/>
              </a:rPr>
              <a:t>（	）是否成為同性戀者，可由自己做</a:t>
            </a:r>
            <a:r>
              <a:rPr sz="1900" dirty="0">
                <a:latin typeface="SimSun"/>
                <a:cs typeface="SimSun"/>
              </a:rPr>
              <a:t>選</a:t>
            </a:r>
            <a:r>
              <a:rPr sz="1900" spc="-5" dirty="0">
                <a:latin typeface="SimSun"/>
                <a:cs typeface="SimSun"/>
              </a:rPr>
              <a:t>擇。</a:t>
            </a:r>
            <a:endParaRPr sz="19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SzPct val="84210"/>
              <a:buFont typeface="Segoe UI Symbol"/>
              <a:buChar char="⚫"/>
              <a:tabLst>
                <a:tab pos="286385" algn="l"/>
                <a:tab pos="287020" algn="l"/>
                <a:tab pos="1080770" algn="l"/>
              </a:tabLst>
            </a:pPr>
            <a:r>
              <a:rPr sz="1900" spc="-5" dirty="0">
                <a:latin typeface="Georgia"/>
                <a:cs typeface="Georgia"/>
              </a:rPr>
              <a:t>2.</a:t>
            </a:r>
            <a:r>
              <a:rPr sz="1900" spc="-5" dirty="0">
                <a:latin typeface="SimSun"/>
                <a:cs typeface="SimSun"/>
              </a:rPr>
              <a:t>（	</a:t>
            </a:r>
            <a:r>
              <a:rPr sz="1900" spc="-10" dirty="0">
                <a:latin typeface="SimSun"/>
                <a:cs typeface="SimSun"/>
              </a:rPr>
              <a:t>）男生聲音很細，很溫柔，我們稱</a:t>
            </a:r>
            <a:r>
              <a:rPr sz="1900" dirty="0">
                <a:latin typeface="SimSun"/>
                <a:cs typeface="SimSun"/>
              </a:rPr>
              <a:t>他</a:t>
            </a:r>
            <a:r>
              <a:rPr sz="1900" spc="-10" dirty="0">
                <a:latin typeface="SimSun"/>
                <a:cs typeface="SimSun"/>
              </a:rPr>
              <a:t>娘娘</a:t>
            </a:r>
            <a:r>
              <a:rPr sz="1900" dirty="0">
                <a:latin typeface="SimSun"/>
                <a:cs typeface="SimSun"/>
              </a:rPr>
              <a:t>腔</a:t>
            </a:r>
            <a:r>
              <a:rPr sz="1900" spc="-10" dirty="0">
                <a:latin typeface="SimSun"/>
                <a:cs typeface="SimSun"/>
              </a:rPr>
              <a:t>就構</a:t>
            </a:r>
            <a:r>
              <a:rPr sz="1900" dirty="0">
                <a:latin typeface="SimSun"/>
                <a:cs typeface="SimSun"/>
              </a:rPr>
              <a:t>成</a:t>
            </a:r>
            <a:r>
              <a:rPr sz="1900" spc="-10" dirty="0">
                <a:latin typeface="SimSun"/>
                <a:cs typeface="SimSun"/>
              </a:rPr>
              <a:t>性騷</a:t>
            </a:r>
            <a:r>
              <a:rPr sz="1900" dirty="0">
                <a:latin typeface="SimSun"/>
                <a:cs typeface="SimSun"/>
              </a:rPr>
              <a:t>擾</a:t>
            </a:r>
            <a:r>
              <a:rPr sz="1900" spc="-5" dirty="0">
                <a:latin typeface="SimSun"/>
                <a:cs typeface="SimSun"/>
              </a:rPr>
              <a:t>。</a:t>
            </a:r>
            <a:endParaRPr sz="19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SzPct val="84210"/>
              <a:buFont typeface="Segoe UI Symbol"/>
              <a:buChar char="⚫"/>
              <a:tabLst>
                <a:tab pos="286385" algn="l"/>
                <a:tab pos="287020" algn="l"/>
                <a:tab pos="1079500" algn="l"/>
              </a:tabLst>
            </a:pPr>
            <a:r>
              <a:rPr sz="1900" spc="-5" dirty="0">
                <a:latin typeface="Georgia"/>
                <a:cs typeface="Georgia"/>
              </a:rPr>
              <a:t>3.</a:t>
            </a:r>
            <a:r>
              <a:rPr sz="1900" spc="-5" dirty="0">
                <a:latin typeface="SimSun"/>
                <a:cs typeface="SimSun"/>
              </a:rPr>
              <a:t>（	）夫妻或是男女朋友之間是很親密的</a:t>
            </a:r>
            <a:r>
              <a:rPr sz="1900" dirty="0">
                <a:latin typeface="SimSun"/>
                <a:cs typeface="SimSun"/>
              </a:rPr>
              <a:t>，</a:t>
            </a:r>
            <a:r>
              <a:rPr sz="1900" spc="-5" dirty="0">
                <a:latin typeface="SimSun"/>
                <a:cs typeface="SimSun"/>
              </a:rPr>
              <a:t>不存</a:t>
            </a:r>
            <a:r>
              <a:rPr sz="1900" dirty="0">
                <a:latin typeface="SimSun"/>
                <a:cs typeface="SimSun"/>
              </a:rPr>
              <a:t>在</a:t>
            </a:r>
            <a:r>
              <a:rPr sz="1900" spc="-5" dirty="0">
                <a:latin typeface="SimSun"/>
                <a:cs typeface="SimSun"/>
              </a:rPr>
              <a:t>性犯</a:t>
            </a:r>
            <a:r>
              <a:rPr sz="1900" dirty="0">
                <a:latin typeface="SimSun"/>
                <a:cs typeface="SimSun"/>
              </a:rPr>
              <a:t>罪</a:t>
            </a:r>
            <a:r>
              <a:rPr sz="1900" spc="-5" dirty="0">
                <a:latin typeface="SimSun"/>
                <a:cs typeface="SimSun"/>
              </a:rPr>
              <a:t>。</a:t>
            </a:r>
            <a:endParaRPr sz="1900">
              <a:latin typeface="SimSun"/>
              <a:cs typeface="SimSun"/>
            </a:endParaRPr>
          </a:p>
          <a:p>
            <a:pPr marL="287020" marR="12700" indent="-274320">
              <a:lnSpc>
                <a:spcPct val="80000"/>
              </a:lnSpc>
              <a:spcBef>
                <a:spcPts val="459"/>
              </a:spcBef>
              <a:buClr>
                <a:srgbClr val="30B6FC"/>
              </a:buClr>
              <a:buSzPct val="84210"/>
              <a:buFont typeface="Segoe UI Symbol"/>
              <a:buChar char="⚫"/>
              <a:tabLst>
                <a:tab pos="286385" algn="l"/>
                <a:tab pos="287020" algn="l"/>
                <a:tab pos="1082675" algn="l"/>
              </a:tabLst>
            </a:pPr>
            <a:r>
              <a:rPr sz="1900" spc="-10" dirty="0">
                <a:latin typeface="Georgia"/>
                <a:cs typeface="Georgia"/>
              </a:rPr>
              <a:t>4</a:t>
            </a:r>
            <a:r>
              <a:rPr sz="1900" dirty="0">
                <a:latin typeface="Georgia"/>
                <a:cs typeface="Georgia"/>
              </a:rPr>
              <a:t>.</a:t>
            </a:r>
            <a:r>
              <a:rPr sz="1900" spc="-5" dirty="0">
                <a:latin typeface="SimSun"/>
                <a:cs typeface="SimSun"/>
              </a:rPr>
              <a:t>（</a:t>
            </a:r>
            <a:r>
              <a:rPr sz="1900" dirty="0">
                <a:latin typeface="SimSun"/>
                <a:cs typeface="SimSun"/>
              </a:rPr>
              <a:t>	</a:t>
            </a:r>
            <a:r>
              <a:rPr sz="1900" spc="-5" dirty="0">
                <a:latin typeface="SimSun"/>
                <a:cs typeface="SimSun"/>
              </a:rPr>
              <a:t>）性騷擾係指性侵害犯罪以外對他</a:t>
            </a:r>
            <a:r>
              <a:rPr sz="1900" dirty="0">
                <a:latin typeface="SimSun"/>
                <a:cs typeface="SimSun"/>
              </a:rPr>
              <a:t>人</a:t>
            </a:r>
            <a:r>
              <a:rPr sz="1900" spc="-5" dirty="0">
                <a:latin typeface="SimSun"/>
                <a:cs typeface="SimSun"/>
              </a:rPr>
              <a:t>實施</a:t>
            </a:r>
            <a:r>
              <a:rPr sz="1900" dirty="0">
                <a:latin typeface="SimSun"/>
                <a:cs typeface="SimSun"/>
              </a:rPr>
              <a:t>違</a:t>
            </a:r>
            <a:r>
              <a:rPr sz="1900" spc="-5" dirty="0">
                <a:latin typeface="SimSun"/>
                <a:cs typeface="SimSun"/>
              </a:rPr>
              <a:t>反其</a:t>
            </a:r>
            <a:r>
              <a:rPr sz="1900" dirty="0">
                <a:latin typeface="SimSun"/>
                <a:cs typeface="SimSun"/>
              </a:rPr>
              <a:t>意</a:t>
            </a:r>
            <a:r>
              <a:rPr sz="1900" spc="-5" dirty="0">
                <a:latin typeface="SimSun"/>
                <a:cs typeface="SimSun"/>
              </a:rPr>
              <a:t>願而</a:t>
            </a:r>
            <a:r>
              <a:rPr sz="1900" dirty="0">
                <a:latin typeface="SimSun"/>
                <a:cs typeface="SimSun"/>
              </a:rPr>
              <a:t>與</a:t>
            </a:r>
            <a:r>
              <a:rPr sz="1900" spc="-5" dirty="0">
                <a:latin typeface="SimSun"/>
                <a:cs typeface="SimSun"/>
              </a:rPr>
              <a:t>性或</a:t>
            </a:r>
            <a:r>
              <a:rPr sz="1900" dirty="0">
                <a:latin typeface="SimSun"/>
                <a:cs typeface="SimSun"/>
              </a:rPr>
              <a:t>性</a:t>
            </a:r>
            <a:r>
              <a:rPr sz="1900" spc="-5" dirty="0">
                <a:latin typeface="SimSun"/>
                <a:cs typeface="SimSun"/>
              </a:rPr>
              <a:t>別有 關之行為。</a:t>
            </a:r>
            <a:endParaRPr sz="1900">
              <a:latin typeface="SimSun"/>
              <a:cs typeface="SimSun"/>
            </a:endParaRPr>
          </a:p>
          <a:p>
            <a:pPr marL="287020" marR="21590" indent="-274320">
              <a:lnSpc>
                <a:spcPct val="80000"/>
              </a:lnSpc>
              <a:spcBef>
                <a:spcPts val="455"/>
              </a:spcBef>
              <a:buClr>
                <a:srgbClr val="30B6FC"/>
              </a:buClr>
              <a:buSzPct val="84210"/>
              <a:buFont typeface="Segoe UI Symbol"/>
              <a:buChar char="⚫"/>
              <a:tabLst>
                <a:tab pos="286385" algn="l"/>
                <a:tab pos="287020" algn="l"/>
                <a:tab pos="1073150" algn="l"/>
              </a:tabLst>
            </a:pPr>
            <a:r>
              <a:rPr sz="1900" spc="-15" dirty="0">
                <a:latin typeface="Georgia"/>
                <a:cs typeface="Georgia"/>
              </a:rPr>
              <a:t>5</a:t>
            </a:r>
            <a:r>
              <a:rPr sz="1900" dirty="0">
                <a:latin typeface="Georgia"/>
                <a:cs typeface="Georgia"/>
              </a:rPr>
              <a:t>.</a:t>
            </a:r>
            <a:r>
              <a:rPr sz="1900" spc="-5" dirty="0">
                <a:latin typeface="SimSun"/>
                <a:cs typeface="SimSun"/>
              </a:rPr>
              <a:t>（</a:t>
            </a:r>
            <a:r>
              <a:rPr sz="1900" dirty="0">
                <a:latin typeface="SimSun"/>
                <a:cs typeface="SimSun"/>
              </a:rPr>
              <a:t>	</a:t>
            </a:r>
            <a:r>
              <a:rPr sz="1900" spc="-5" dirty="0">
                <a:latin typeface="SimSun"/>
                <a:cs typeface="SimSun"/>
              </a:rPr>
              <a:t>）強暴才會造成傷害，不小心碰觸胸</a:t>
            </a:r>
            <a:r>
              <a:rPr sz="1900" dirty="0">
                <a:latin typeface="SimSun"/>
                <a:cs typeface="SimSun"/>
              </a:rPr>
              <a:t>部</a:t>
            </a:r>
            <a:r>
              <a:rPr sz="1900" spc="-5" dirty="0">
                <a:latin typeface="SimSun"/>
                <a:cs typeface="SimSun"/>
              </a:rPr>
              <a:t>屁股</a:t>
            </a:r>
            <a:r>
              <a:rPr sz="1900" dirty="0">
                <a:latin typeface="SimSun"/>
                <a:cs typeface="SimSun"/>
              </a:rPr>
              <a:t>、</a:t>
            </a:r>
            <a:r>
              <a:rPr sz="1900" spc="-5" dirty="0">
                <a:latin typeface="SimSun"/>
                <a:cs typeface="SimSun"/>
              </a:rPr>
              <a:t>開開</a:t>
            </a:r>
            <a:r>
              <a:rPr sz="1900" dirty="0">
                <a:latin typeface="SimSun"/>
                <a:cs typeface="SimSun"/>
              </a:rPr>
              <a:t>黃</a:t>
            </a:r>
            <a:r>
              <a:rPr sz="1900" spc="-5" dirty="0">
                <a:latin typeface="SimSun"/>
                <a:cs typeface="SimSun"/>
              </a:rPr>
              <a:t>色玩</a:t>
            </a:r>
            <a:r>
              <a:rPr sz="1900" dirty="0">
                <a:latin typeface="SimSun"/>
                <a:cs typeface="SimSun"/>
              </a:rPr>
              <a:t>笑</a:t>
            </a:r>
            <a:r>
              <a:rPr sz="1900" spc="-5" dirty="0">
                <a:latin typeface="SimSun"/>
                <a:cs typeface="SimSun"/>
              </a:rPr>
              <a:t>，沒</a:t>
            </a:r>
            <a:r>
              <a:rPr sz="1900" dirty="0">
                <a:latin typeface="SimSun"/>
                <a:cs typeface="SimSun"/>
              </a:rPr>
              <a:t>什</a:t>
            </a:r>
            <a:r>
              <a:rPr sz="1900" spc="-5" dirty="0">
                <a:latin typeface="SimSun"/>
                <a:cs typeface="SimSun"/>
              </a:rPr>
              <a:t>麼 嚴重的。</a:t>
            </a:r>
            <a:endParaRPr sz="1900">
              <a:latin typeface="SimSun"/>
              <a:cs typeface="SimSun"/>
            </a:endParaRPr>
          </a:p>
          <a:p>
            <a:pPr marL="287020" indent="-274320">
              <a:lnSpc>
                <a:spcPts val="2055"/>
              </a:lnSpc>
              <a:buClr>
                <a:srgbClr val="30B6FC"/>
              </a:buClr>
              <a:buSzPct val="84210"/>
              <a:buFont typeface="Segoe UI Symbol"/>
              <a:buChar char="⚫"/>
              <a:tabLst>
                <a:tab pos="286385" algn="l"/>
                <a:tab pos="287020" algn="l"/>
                <a:tab pos="1082675" algn="l"/>
              </a:tabLst>
            </a:pPr>
            <a:r>
              <a:rPr sz="1900" spc="-5" dirty="0">
                <a:latin typeface="Georgia"/>
                <a:cs typeface="Georgia"/>
              </a:rPr>
              <a:t>6.</a:t>
            </a:r>
            <a:r>
              <a:rPr sz="1900" spc="-5" dirty="0">
                <a:latin typeface="SimSun"/>
                <a:cs typeface="SimSun"/>
              </a:rPr>
              <a:t>（	</a:t>
            </a:r>
            <a:r>
              <a:rPr sz="1900" spc="-10" dirty="0">
                <a:latin typeface="SimSun"/>
                <a:cs typeface="SimSun"/>
              </a:rPr>
              <a:t>）兩性交往時，若有造成追求心儀</a:t>
            </a:r>
            <a:r>
              <a:rPr sz="1900" dirty="0">
                <a:latin typeface="SimSun"/>
                <a:cs typeface="SimSun"/>
              </a:rPr>
              <a:t>對</a:t>
            </a:r>
            <a:r>
              <a:rPr sz="1900" spc="-10" dirty="0">
                <a:latin typeface="SimSun"/>
                <a:cs typeface="SimSun"/>
              </a:rPr>
              <a:t>象困</a:t>
            </a:r>
            <a:r>
              <a:rPr sz="1900" dirty="0">
                <a:latin typeface="SimSun"/>
                <a:cs typeface="SimSun"/>
              </a:rPr>
              <a:t>擾</a:t>
            </a:r>
            <a:r>
              <a:rPr sz="1900" spc="-10" dirty="0">
                <a:latin typeface="SimSun"/>
                <a:cs typeface="SimSun"/>
              </a:rPr>
              <a:t>之不</a:t>
            </a:r>
            <a:r>
              <a:rPr sz="1900" dirty="0">
                <a:latin typeface="SimSun"/>
                <a:cs typeface="SimSun"/>
              </a:rPr>
              <a:t>宜</a:t>
            </a:r>
            <a:r>
              <a:rPr sz="1900" spc="-10" dirty="0">
                <a:latin typeface="SimSun"/>
                <a:cs typeface="SimSun"/>
              </a:rPr>
              <a:t>行為</a:t>
            </a:r>
            <a:r>
              <a:rPr sz="1900" dirty="0">
                <a:latin typeface="SimSun"/>
                <a:cs typeface="SimSun"/>
              </a:rPr>
              <a:t>，</a:t>
            </a:r>
            <a:r>
              <a:rPr sz="1900" spc="-10" dirty="0">
                <a:latin typeface="SimSun"/>
                <a:cs typeface="SimSun"/>
              </a:rPr>
              <a:t>有可</a:t>
            </a:r>
            <a:r>
              <a:rPr sz="1900" dirty="0">
                <a:latin typeface="SimSun"/>
                <a:cs typeface="SimSun"/>
              </a:rPr>
              <a:t>能</a:t>
            </a:r>
            <a:r>
              <a:rPr sz="1900" spc="-10" dirty="0">
                <a:latin typeface="SimSun"/>
                <a:cs typeface="SimSun"/>
              </a:rPr>
              <a:t>構成</a:t>
            </a:r>
            <a:endParaRPr sz="1900">
              <a:latin typeface="SimSun"/>
              <a:cs typeface="SimSun"/>
            </a:endParaRPr>
          </a:p>
          <a:p>
            <a:pPr marL="287020">
              <a:lnSpc>
                <a:spcPts val="2055"/>
              </a:lnSpc>
            </a:pPr>
            <a:r>
              <a:rPr sz="1900" spc="-5" dirty="0">
                <a:latin typeface="SimSun"/>
                <a:cs typeface="SimSun"/>
              </a:rPr>
              <a:t>性騷擾。</a:t>
            </a:r>
            <a:endParaRPr sz="1900">
              <a:latin typeface="SimSun"/>
              <a:cs typeface="SimSun"/>
            </a:endParaRPr>
          </a:p>
          <a:p>
            <a:pPr marL="287020" marR="108585" indent="-274320">
              <a:lnSpc>
                <a:spcPts val="1820"/>
              </a:lnSpc>
              <a:spcBef>
                <a:spcPts val="445"/>
              </a:spcBef>
              <a:buClr>
                <a:srgbClr val="30B6FC"/>
              </a:buClr>
              <a:buSzPct val="84210"/>
              <a:buFont typeface="Segoe UI Symbol"/>
              <a:buChar char="⚫"/>
              <a:tabLst>
                <a:tab pos="286385" algn="l"/>
                <a:tab pos="287020" algn="l"/>
                <a:tab pos="1065530" algn="l"/>
              </a:tabLst>
            </a:pPr>
            <a:r>
              <a:rPr sz="1900" spc="-10" dirty="0">
                <a:latin typeface="Georgia"/>
                <a:cs typeface="Georgia"/>
              </a:rPr>
              <a:t>7</a:t>
            </a:r>
            <a:r>
              <a:rPr sz="1900" dirty="0">
                <a:latin typeface="Georgia"/>
                <a:cs typeface="Georgia"/>
              </a:rPr>
              <a:t>.</a:t>
            </a:r>
            <a:r>
              <a:rPr sz="1900" spc="-5" dirty="0">
                <a:latin typeface="SimSun"/>
                <a:cs typeface="SimSun"/>
              </a:rPr>
              <a:t>（</a:t>
            </a:r>
            <a:r>
              <a:rPr sz="1900" dirty="0">
                <a:latin typeface="SimSun"/>
                <a:cs typeface="SimSun"/>
              </a:rPr>
              <a:t>	</a:t>
            </a:r>
            <a:r>
              <a:rPr sz="1900" spc="-5" dirty="0">
                <a:latin typeface="SimSun"/>
                <a:cs typeface="SimSun"/>
              </a:rPr>
              <a:t>）</a:t>
            </a:r>
            <a:r>
              <a:rPr sz="1900" spc="-5" dirty="0">
                <a:latin typeface="Georgia"/>
                <a:cs typeface="Georgia"/>
              </a:rPr>
              <a:t>A</a:t>
            </a:r>
            <a:r>
              <a:rPr sz="1900" spc="-5" dirty="0">
                <a:latin typeface="SimSun"/>
                <a:cs typeface="SimSun"/>
              </a:rPr>
              <a:t>公司發生疑似性騷擾事件，</a:t>
            </a:r>
            <a:r>
              <a:rPr sz="1900" dirty="0">
                <a:latin typeface="SimSun"/>
                <a:cs typeface="SimSun"/>
              </a:rPr>
              <a:t>主</a:t>
            </a:r>
            <a:r>
              <a:rPr sz="1900" spc="-5" dirty="0">
                <a:latin typeface="SimSun"/>
                <a:cs typeface="SimSun"/>
              </a:rPr>
              <a:t>管只</a:t>
            </a:r>
            <a:r>
              <a:rPr sz="1900" dirty="0">
                <a:latin typeface="SimSun"/>
                <a:cs typeface="SimSun"/>
              </a:rPr>
              <a:t>要</a:t>
            </a:r>
            <a:r>
              <a:rPr sz="1900" spc="-5" dirty="0">
                <a:latin typeface="SimSun"/>
                <a:cs typeface="SimSun"/>
              </a:rPr>
              <a:t>能安</a:t>
            </a:r>
            <a:r>
              <a:rPr sz="1900" dirty="0">
                <a:latin typeface="SimSun"/>
                <a:cs typeface="SimSun"/>
              </a:rPr>
              <a:t>撫</a:t>
            </a:r>
            <a:r>
              <a:rPr sz="1900" spc="-5" dirty="0">
                <a:latin typeface="SimSun"/>
                <a:cs typeface="SimSun"/>
              </a:rPr>
              <a:t>被行</a:t>
            </a:r>
            <a:r>
              <a:rPr sz="1900" dirty="0">
                <a:latin typeface="SimSun"/>
                <a:cs typeface="SimSun"/>
              </a:rPr>
              <a:t>為</a:t>
            </a:r>
            <a:r>
              <a:rPr sz="1900" spc="-5" dirty="0">
                <a:latin typeface="SimSun"/>
                <a:cs typeface="SimSun"/>
              </a:rPr>
              <a:t>人的</a:t>
            </a:r>
            <a:r>
              <a:rPr sz="1900" dirty="0">
                <a:latin typeface="SimSun"/>
                <a:cs typeface="SimSun"/>
              </a:rPr>
              <a:t>情</a:t>
            </a:r>
            <a:r>
              <a:rPr sz="1900" spc="-5" dirty="0">
                <a:latin typeface="SimSun"/>
                <a:cs typeface="SimSun"/>
              </a:rPr>
              <a:t>緒，讓 雙方和解即可。</a:t>
            </a:r>
            <a:endParaRPr sz="1900">
              <a:latin typeface="SimSun"/>
              <a:cs typeface="SimSun"/>
            </a:endParaRPr>
          </a:p>
          <a:p>
            <a:pPr marL="287020" marR="5080" indent="-274320">
              <a:lnSpc>
                <a:spcPts val="1820"/>
              </a:lnSpc>
              <a:spcBef>
                <a:spcPts val="459"/>
              </a:spcBef>
              <a:buClr>
                <a:srgbClr val="30B6FC"/>
              </a:buClr>
              <a:buSzPct val="84210"/>
              <a:buFont typeface="Segoe UI Symbol"/>
              <a:buChar char="⚫"/>
              <a:tabLst>
                <a:tab pos="286385" algn="l"/>
                <a:tab pos="287020" algn="l"/>
                <a:tab pos="1090295" algn="l"/>
              </a:tabLst>
            </a:pPr>
            <a:r>
              <a:rPr sz="1900" spc="-10" dirty="0">
                <a:latin typeface="Georgia"/>
                <a:cs typeface="Georgia"/>
              </a:rPr>
              <a:t>8</a:t>
            </a:r>
            <a:r>
              <a:rPr sz="1900" dirty="0">
                <a:latin typeface="Georgia"/>
                <a:cs typeface="Georgia"/>
              </a:rPr>
              <a:t>.</a:t>
            </a:r>
            <a:r>
              <a:rPr sz="1900" spc="-5" dirty="0">
                <a:latin typeface="SimSun"/>
                <a:cs typeface="SimSun"/>
              </a:rPr>
              <a:t>（</a:t>
            </a:r>
            <a:r>
              <a:rPr sz="1900" dirty="0">
                <a:latin typeface="SimSun"/>
                <a:cs typeface="SimSun"/>
              </a:rPr>
              <a:t>	</a:t>
            </a:r>
            <a:r>
              <a:rPr sz="1900" spc="-5" dirty="0">
                <a:latin typeface="SimSun"/>
                <a:cs typeface="SimSun"/>
              </a:rPr>
              <a:t>）被騷擾者，最好能詳細紀錄事件</a:t>
            </a:r>
            <a:r>
              <a:rPr sz="1900" dirty="0">
                <a:latin typeface="SimSun"/>
                <a:cs typeface="SimSun"/>
              </a:rPr>
              <a:t>發</a:t>
            </a:r>
            <a:r>
              <a:rPr sz="1900" spc="-5" dirty="0">
                <a:latin typeface="SimSun"/>
                <a:cs typeface="SimSun"/>
              </a:rPr>
              <a:t>生之</a:t>
            </a:r>
            <a:r>
              <a:rPr sz="1900" dirty="0">
                <a:latin typeface="SimSun"/>
                <a:cs typeface="SimSun"/>
              </a:rPr>
              <a:t>人</a:t>
            </a:r>
            <a:r>
              <a:rPr sz="1900" spc="-5" dirty="0">
                <a:latin typeface="SimSun"/>
                <a:cs typeface="SimSun"/>
              </a:rPr>
              <a:t>、事</a:t>
            </a:r>
            <a:r>
              <a:rPr sz="1900" dirty="0">
                <a:latin typeface="SimSun"/>
                <a:cs typeface="SimSun"/>
              </a:rPr>
              <a:t>、</a:t>
            </a:r>
            <a:r>
              <a:rPr sz="1900" spc="-5" dirty="0">
                <a:latin typeface="SimSun"/>
                <a:cs typeface="SimSun"/>
              </a:rPr>
              <a:t>時、</a:t>
            </a:r>
            <a:r>
              <a:rPr sz="1900" dirty="0">
                <a:latin typeface="SimSun"/>
                <a:cs typeface="SimSun"/>
              </a:rPr>
              <a:t>地</a:t>
            </a:r>
            <a:r>
              <a:rPr sz="1900" spc="-5" dirty="0">
                <a:latin typeface="SimSun"/>
                <a:cs typeface="SimSun"/>
              </a:rPr>
              <a:t>、物</a:t>
            </a:r>
            <a:r>
              <a:rPr sz="1900" dirty="0">
                <a:latin typeface="SimSun"/>
                <a:cs typeface="SimSun"/>
              </a:rPr>
              <a:t>，</a:t>
            </a:r>
            <a:r>
              <a:rPr sz="1900" spc="-5" dirty="0">
                <a:latin typeface="SimSun"/>
                <a:cs typeface="SimSun"/>
              </a:rPr>
              <a:t>並留 下目擊者資料、現場證物或錄音蒐</a:t>
            </a:r>
            <a:r>
              <a:rPr sz="1900" spc="5" dirty="0">
                <a:latin typeface="SimSun"/>
                <a:cs typeface="SimSun"/>
              </a:rPr>
              <a:t>證</a:t>
            </a:r>
            <a:r>
              <a:rPr sz="1900" spc="-5" dirty="0">
                <a:latin typeface="SimSun"/>
                <a:cs typeface="SimSun"/>
              </a:rPr>
              <a:t>，以</a:t>
            </a:r>
            <a:r>
              <a:rPr sz="1900" spc="5" dirty="0">
                <a:latin typeface="SimSun"/>
                <a:cs typeface="SimSun"/>
              </a:rPr>
              <a:t>利</a:t>
            </a:r>
            <a:r>
              <a:rPr sz="1900" spc="-5" dirty="0">
                <a:latin typeface="SimSun"/>
                <a:cs typeface="SimSun"/>
              </a:rPr>
              <a:t>申訴</a:t>
            </a:r>
            <a:r>
              <a:rPr sz="1900" spc="5" dirty="0">
                <a:latin typeface="SimSun"/>
                <a:cs typeface="SimSun"/>
              </a:rPr>
              <a:t>的</a:t>
            </a:r>
            <a:r>
              <a:rPr sz="1900" spc="-5" dirty="0">
                <a:latin typeface="SimSun"/>
                <a:cs typeface="SimSun"/>
              </a:rPr>
              <a:t>進行。</a:t>
            </a:r>
            <a:endParaRPr sz="1900">
              <a:latin typeface="SimSun"/>
              <a:cs typeface="SimSun"/>
            </a:endParaRPr>
          </a:p>
          <a:p>
            <a:pPr marL="287020" marR="116839" indent="-274320">
              <a:lnSpc>
                <a:spcPct val="80000"/>
              </a:lnSpc>
              <a:spcBef>
                <a:spcPts val="480"/>
              </a:spcBef>
              <a:buClr>
                <a:srgbClr val="30B6FC"/>
              </a:buClr>
              <a:buSzPct val="84210"/>
              <a:buFont typeface="Segoe UI Symbol"/>
              <a:buChar char="⚫"/>
              <a:tabLst>
                <a:tab pos="286385" algn="l"/>
                <a:tab pos="287020" algn="l"/>
                <a:tab pos="1082675" algn="l"/>
              </a:tabLst>
            </a:pPr>
            <a:r>
              <a:rPr sz="1900" spc="-10" dirty="0">
                <a:latin typeface="Georgia"/>
                <a:cs typeface="Georgia"/>
              </a:rPr>
              <a:t>9</a:t>
            </a:r>
            <a:r>
              <a:rPr sz="1900" dirty="0">
                <a:latin typeface="Georgia"/>
                <a:cs typeface="Georgia"/>
              </a:rPr>
              <a:t>.</a:t>
            </a:r>
            <a:r>
              <a:rPr sz="1900" spc="-5" dirty="0">
                <a:latin typeface="SimSun"/>
                <a:cs typeface="SimSun"/>
              </a:rPr>
              <a:t>（</a:t>
            </a:r>
            <a:r>
              <a:rPr sz="1900" dirty="0">
                <a:latin typeface="SimSun"/>
                <a:cs typeface="SimSun"/>
              </a:rPr>
              <a:t>	</a:t>
            </a:r>
            <a:r>
              <a:rPr sz="1900" spc="-5" dirty="0">
                <a:latin typeface="SimSun"/>
                <a:cs typeface="SimSun"/>
              </a:rPr>
              <a:t>）依「性騷擾防治法」規定，機關</a:t>
            </a:r>
            <a:r>
              <a:rPr sz="1900" dirty="0">
                <a:latin typeface="SimSun"/>
                <a:cs typeface="SimSun"/>
              </a:rPr>
              <a:t>於</a:t>
            </a:r>
            <a:r>
              <a:rPr sz="1900" spc="-5" dirty="0">
                <a:latin typeface="SimSun"/>
                <a:cs typeface="SimSun"/>
              </a:rPr>
              <a:t>接獲</a:t>
            </a:r>
            <a:r>
              <a:rPr sz="1900" dirty="0">
                <a:latin typeface="SimSun"/>
                <a:cs typeface="SimSun"/>
              </a:rPr>
              <a:t>申</a:t>
            </a:r>
            <a:r>
              <a:rPr sz="1900" spc="-5" dirty="0">
                <a:latin typeface="SimSun"/>
                <a:cs typeface="SimSun"/>
              </a:rPr>
              <a:t>訴</a:t>
            </a:r>
            <a:r>
              <a:rPr sz="1900" spc="5" dirty="0">
                <a:latin typeface="SimSun"/>
                <a:cs typeface="SimSun"/>
              </a:rPr>
              <a:t>後</a:t>
            </a:r>
            <a:r>
              <a:rPr sz="1900" dirty="0">
                <a:latin typeface="Georgia"/>
                <a:cs typeface="Georgia"/>
              </a:rPr>
              <a:t>2</a:t>
            </a:r>
            <a:r>
              <a:rPr sz="1900" spc="-5" dirty="0">
                <a:latin typeface="SimSun"/>
                <a:cs typeface="SimSun"/>
              </a:rPr>
              <a:t>個月</a:t>
            </a:r>
            <a:r>
              <a:rPr sz="1900" dirty="0">
                <a:latin typeface="SimSun"/>
                <a:cs typeface="SimSun"/>
              </a:rPr>
              <a:t>內</a:t>
            </a:r>
            <a:r>
              <a:rPr sz="1900" spc="-5" dirty="0">
                <a:latin typeface="SimSun"/>
                <a:cs typeface="SimSun"/>
              </a:rPr>
              <a:t>開始</a:t>
            </a:r>
            <a:r>
              <a:rPr sz="1900" dirty="0">
                <a:latin typeface="SimSun"/>
                <a:cs typeface="SimSun"/>
              </a:rPr>
              <a:t>調</a:t>
            </a:r>
            <a:r>
              <a:rPr sz="1900" spc="-5" dirty="0">
                <a:latin typeface="SimSun"/>
                <a:cs typeface="SimSun"/>
              </a:rPr>
              <a:t>查即 可</a:t>
            </a:r>
            <a:endParaRPr sz="1900">
              <a:latin typeface="SimSun"/>
              <a:cs typeface="SimSun"/>
            </a:endParaRPr>
          </a:p>
          <a:p>
            <a:pPr marL="287020" marR="15240" indent="-274320">
              <a:lnSpc>
                <a:spcPts val="1820"/>
              </a:lnSpc>
              <a:spcBef>
                <a:spcPts val="445"/>
              </a:spcBef>
              <a:buClr>
                <a:srgbClr val="30B6FC"/>
              </a:buClr>
              <a:buSzPct val="84210"/>
              <a:buFont typeface="Segoe UI Symbol"/>
              <a:buChar char="⚫"/>
              <a:tabLst>
                <a:tab pos="286385" algn="l"/>
                <a:tab pos="287020" algn="l"/>
                <a:tab pos="1079500" algn="l"/>
              </a:tabLst>
            </a:pPr>
            <a:r>
              <a:rPr sz="1900" spc="-5" dirty="0">
                <a:latin typeface="Georgia"/>
                <a:cs typeface="Georgia"/>
              </a:rPr>
              <a:t>10</a:t>
            </a:r>
            <a:r>
              <a:rPr sz="1900" dirty="0">
                <a:latin typeface="Georgia"/>
                <a:cs typeface="Georgia"/>
              </a:rPr>
              <a:t>.</a:t>
            </a:r>
            <a:r>
              <a:rPr sz="1900" spc="-5" dirty="0">
                <a:latin typeface="SimSun"/>
                <a:cs typeface="SimSun"/>
              </a:rPr>
              <a:t>（</a:t>
            </a:r>
            <a:r>
              <a:rPr sz="1900" dirty="0">
                <a:latin typeface="SimSun"/>
                <a:cs typeface="SimSun"/>
              </a:rPr>
              <a:t>	</a:t>
            </a:r>
            <a:r>
              <a:rPr sz="1900" spc="-5" dirty="0">
                <a:latin typeface="SimSun"/>
                <a:cs typeface="SimSun"/>
              </a:rPr>
              <a:t>）為了發現事件真相，在性騷擾事件</a:t>
            </a:r>
            <a:r>
              <a:rPr sz="1900" dirty="0">
                <a:latin typeface="SimSun"/>
                <a:cs typeface="SimSun"/>
              </a:rPr>
              <a:t>的</a:t>
            </a:r>
            <a:r>
              <a:rPr sz="1900" spc="-5" dirty="0">
                <a:latin typeface="SimSun"/>
                <a:cs typeface="SimSun"/>
              </a:rPr>
              <a:t>調查</a:t>
            </a:r>
            <a:r>
              <a:rPr sz="1900" dirty="0">
                <a:latin typeface="SimSun"/>
                <a:cs typeface="SimSun"/>
              </a:rPr>
              <a:t>過</a:t>
            </a:r>
            <a:r>
              <a:rPr sz="1900" spc="-5" dirty="0">
                <a:latin typeface="SimSun"/>
                <a:cs typeface="SimSun"/>
              </a:rPr>
              <a:t>程中</a:t>
            </a:r>
            <a:r>
              <a:rPr sz="1900" dirty="0">
                <a:latin typeface="SimSun"/>
                <a:cs typeface="SimSun"/>
              </a:rPr>
              <a:t>，</a:t>
            </a:r>
            <a:r>
              <a:rPr sz="1900" spc="-5" dirty="0">
                <a:latin typeface="SimSun"/>
                <a:cs typeface="SimSun"/>
              </a:rPr>
              <a:t>應一</a:t>
            </a:r>
            <a:r>
              <a:rPr sz="1900" dirty="0">
                <a:latin typeface="SimSun"/>
                <a:cs typeface="SimSun"/>
              </a:rPr>
              <a:t>律</a:t>
            </a:r>
            <a:r>
              <a:rPr sz="1900" spc="-5" dirty="0">
                <a:latin typeface="SimSun"/>
                <a:cs typeface="SimSun"/>
              </a:rPr>
              <a:t>讓當</a:t>
            </a:r>
            <a:r>
              <a:rPr sz="1900" dirty="0">
                <a:latin typeface="SimSun"/>
                <a:cs typeface="SimSun"/>
              </a:rPr>
              <a:t>事</a:t>
            </a:r>
            <a:r>
              <a:rPr sz="1900" spc="-5" dirty="0">
                <a:latin typeface="SimSun"/>
                <a:cs typeface="SimSun"/>
              </a:rPr>
              <a:t>人 雙方對質，以澄清事件的疑點。</a:t>
            </a:r>
            <a:endParaRPr sz="19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8935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2664" y="58292"/>
            <a:ext cx="104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5" dirty="0">
                <a:solidFill>
                  <a:srgbClr val="FFFFFF"/>
                </a:solidFill>
                <a:latin typeface="Microsoft JhengHei"/>
                <a:cs typeface="Microsoft JhengHei"/>
              </a:rPr>
              <a:t>道？</a:t>
            </a:r>
            <a:endParaRPr sz="4000">
              <a:latin typeface="Microsoft JhengHei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6339"/>
            <a:ext cx="9143999" cy="54726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21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6838E402-7F5C-8945-6EDE-970355CA400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77200" y="6502311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5611469"/>
            <a:ext cx="56997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原文網址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：</a:t>
            </a:r>
            <a:r>
              <a:rPr sz="2200" u="heavy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Candara"/>
                <a:cs typeface="Candara"/>
                <a:hlinkClick r:id="rId2"/>
              </a:rPr>
              <a:t>https://read01.com/3zdOGgK.html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475" y="404825"/>
            <a:ext cx="815340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8700" marR="5080" indent="-228663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黃軒出</a:t>
            </a:r>
            <a:r>
              <a:rPr sz="4000" spc="5" dirty="0"/>
              <a:t>席</a:t>
            </a:r>
            <a:r>
              <a:rPr sz="4000" spc="-5" dirty="0"/>
              <a:t>活動，在與女嘉賓</a:t>
            </a:r>
            <a:r>
              <a:rPr sz="4000" spc="5" dirty="0"/>
              <a:t>互</a:t>
            </a:r>
            <a:r>
              <a:rPr sz="4000" spc="-5" dirty="0"/>
              <a:t>動的時 </a:t>
            </a:r>
            <a:r>
              <a:rPr sz="4000" dirty="0"/>
              <a:t>候</a:t>
            </a:r>
            <a:r>
              <a:rPr sz="4000" spc="-5" dirty="0"/>
              <a:t>，被</a:t>
            </a:r>
            <a:r>
              <a:rPr sz="4000" dirty="0"/>
              <a:t>當</a:t>
            </a:r>
            <a:r>
              <a:rPr sz="4000" spc="-5" dirty="0"/>
              <a:t>眾詢問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76" y="1772411"/>
            <a:ext cx="7632192" cy="42489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22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30283EDF-E4DE-14CB-F040-5AC60392149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7241" y="2708224"/>
            <a:ext cx="61239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80FF"/>
                </a:solidFill>
              </a:rPr>
              <a:t>何謂「性騷擾」？</a:t>
            </a:r>
            <a:endParaRPr sz="60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23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DD85BA87-1166-DB33-0388-E7F756C6AE7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152400" y="6697980"/>
              <a:ext cx="8839200" cy="7620"/>
            </a:xfrm>
            <a:custGeom>
              <a:avLst/>
              <a:gdLst/>
              <a:ahLst/>
              <a:cxnLst/>
              <a:rect l="l" t="t" r="r" b="b"/>
              <a:pathLst>
                <a:path w="8839200" h="7620">
                  <a:moveTo>
                    <a:pt x="0" y="7619"/>
                  </a:moveTo>
                  <a:lnTo>
                    <a:pt x="8839200" y="7619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C5E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1392936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1392936"/>
                  </a:lnTo>
                  <a:lnTo>
                    <a:pt x="8991600" y="1392936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2936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6705600"/>
                  </a:lnTo>
                  <a:lnTo>
                    <a:pt x="9144000" y="13929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207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7637" y="150685"/>
            <a:ext cx="8843010" cy="6557009"/>
            <a:chOff x="147637" y="150685"/>
            <a:chExt cx="8843010" cy="6557009"/>
          </a:xfrm>
        </p:grpSpPr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1C6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1C64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050" y="1025651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101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177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8989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1C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79598" y="409702"/>
            <a:ext cx="33782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1C642C"/>
                </a:solidFill>
              </a:rPr>
              <a:t>強吻是國際禮儀？</a:t>
            </a:r>
            <a:endParaRPr sz="3300"/>
          </a:p>
        </p:txBody>
      </p:sp>
      <p:sp>
        <p:nvSpPr>
          <p:cNvPr id="15" name="object 15"/>
          <p:cNvSpPr txBox="1"/>
          <p:nvPr/>
        </p:nvSpPr>
        <p:spPr>
          <a:xfrm>
            <a:off x="7620000" y="6436824"/>
            <a:ext cx="1137411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2022/</a:t>
            </a:r>
            <a:r>
              <a:rPr lang="en-US" altLang="zh-TW" sz="1400" spc="-1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/1</a:t>
            </a:r>
            <a:r>
              <a:rPr lang="en-US" altLang="zh-TW" sz="1400" spc="-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8936" y="1111123"/>
            <a:ext cx="285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642C"/>
                </a:solidFill>
                <a:latin typeface="Verdana"/>
                <a:cs typeface="Verdana"/>
              </a:rPr>
              <a:t>24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491" y="1546605"/>
            <a:ext cx="8194040" cy="381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spc="5" dirty="0">
                <a:latin typeface="SimSun"/>
                <a:cs typeface="SimSun"/>
              </a:rPr>
              <a:t>8</a:t>
            </a:r>
            <a:r>
              <a:rPr sz="2700" spc="-5" dirty="0">
                <a:latin typeface="SimSun"/>
                <a:cs typeface="SimSun"/>
              </a:rPr>
              <a:t>9年</a:t>
            </a:r>
            <a:r>
              <a:rPr sz="2700" spc="-10" dirty="0">
                <a:latin typeface="SimSun"/>
                <a:cs typeface="SimSun"/>
              </a:rPr>
              <a:t>2</a:t>
            </a:r>
            <a:r>
              <a:rPr sz="2700" spc="10" dirty="0">
                <a:latin typeface="SimSun"/>
                <a:cs typeface="SimSun"/>
              </a:rPr>
              <a:t>月</a:t>
            </a:r>
            <a:r>
              <a:rPr sz="2700" spc="-10" dirty="0">
                <a:latin typeface="SimSun"/>
                <a:cs typeface="SimSun"/>
              </a:rPr>
              <a:t>9</a:t>
            </a:r>
            <a:r>
              <a:rPr sz="2700" dirty="0">
                <a:latin typeface="SimSun"/>
                <a:cs typeface="SimSun"/>
              </a:rPr>
              <a:t>日傍晚，桃園一</a:t>
            </a:r>
            <a:r>
              <a:rPr sz="2700" spc="5" dirty="0">
                <a:latin typeface="SimSun"/>
                <a:cs typeface="SimSun"/>
              </a:rPr>
              <a:t>名</a:t>
            </a:r>
            <a:r>
              <a:rPr sz="2700" spc="-10" dirty="0">
                <a:latin typeface="SimSun"/>
                <a:cs typeface="SimSun"/>
              </a:rPr>
              <a:t>46</a:t>
            </a:r>
            <a:r>
              <a:rPr sz="2700" dirty="0">
                <a:latin typeface="SimSun"/>
                <a:cs typeface="SimSun"/>
              </a:rPr>
              <a:t>歲中年男子，帶了幾分 酒意進入一家超級商店，見一名十五歲少女獨自看守 櫃台，竟以雙手正面強行抱住該少女，並伺機強吻其 臉頰達一、二分鐘之久。少女驚嚇高聲呼叫，該男子 始驚慌逃離。</a:t>
            </a:r>
            <a:endParaRPr sz="2700">
              <a:latin typeface="SimSun"/>
              <a:cs typeface="SimSun"/>
            </a:endParaRPr>
          </a:p>
          <a:p>
            <a:pPr marL="287020" marR="10795" indent="-274320">
              <a:lnSpc>
                <a:spcPct val="100000"/>
              </a:lnSpc>
              <a:spcBef>
                <a:spcPts val="65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SimSun"/>
                <a:cs typeface="SimSun"/>
              </a:rPr>
              <a:t>桃園地方法院一審判決，認為親吻少女臉頰行</a:t>
            </a:r>
            <a:r>
              <a:rPr sz="2700" spc="-40" dirty="0">
                <a:latin typeface="SimSun"/>
                <a:cs typeface="SimSun"/>
              </a:rPr>
              <a:t>為</a:t>
            </a:r>
            <a:r>
              <a:rPr sz="27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「合 乎國際社交禮儀</a:t>
            </a:r>
            <a:r>
              <a:rPr sz="27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」</a:t>
            </a:r>
            <a:r>
              <a:rPr sz="2700" dirty="0">
                <a:latin typeface="SimSun"/>
                <a:cs typeface="SimSun"/>
              </a:rPr>
              <a:t>，沒有猥褻的犯意，僅就被告強行 抱住少女部分，依刑法</a:t>
            </a:r>
            <a:r>
              <a:rPr sz="2700" spc="-20" dirty="0">
                <a:latin typeface="SimSun"/>
                <a:cs typeface="SimSun"/>
              </a:rPr>
              <a:t>第</a:t>
            </a:r>
            <a:r>
              <a:rPr sz="2700" spc="-5" dirty="0">
                <a:latin typeface="SimSun"/>
                <a:cs typeface="SimSun"/>
              </a:rPr>
              <a:t>302-1</a:t>
            </a:r>
            <a:r>
              <a:rPr sz="2700" dirty="0">
                <a:latin typeface="SimSun"/>
                <a:cs typeface="SimSun"/>
              </a:rPr>
              <a:t>之剝奪自由罪判處拘 役五十日</a:t>
            </a:r>
            <a:endParaRPr sz="27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152400" y="6697980"/>
              <a:ext cx="8839200" cy="7620"/>
            </a:xfrm>
            <a:custGeom>
              <a:avLst/>
              <a:gdLst/>
              <a:ahLst/>
              <a:cxnLst/>
              <a:rect l="l" t="t" r="r" b="b"/>
              <a:pathLst>
                <a:path w="8839200" h="7620">
                  <a:moveTo>
                    <a:pt x="0" y="7619"/>
                  </a:moveTo>
                  <a:lnTo>
                    <a:pt x="8839200" y="7619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C5E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1392936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1392936"/>
                  </a:lnTo>
                  <a:lnTo>
                    <a:pt x="8991600" y="1392936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2936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6705600"/>
                  </a:lnTo>
                  <a:lnTo>
                    <a:pt x="9144000" y="13929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207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7637" y="150685"/>
            <a:ext cx="8843010" cy="6557009"/>
            <a:chOff x="147637" y="150685"/>
            <a:chExt cx="8843010" cy="6557009"/>
          </a:xfrm>
        </p:grpSpPr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1C6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1C64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050" y="1025651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101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177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8989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1C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61641" y="409702"/>
            <a:ext cx="42164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1C642C"/>
                </a:solidFill>
              </a:rPr>
              <a:t>檢察官不服提起上</a:t>
            </a:r>
            <a:r>
              <a:rPr sz="3300" spc="-15" dirty="0">
                <a:solidFill>
                  <a:srgbClr val="1C642C"/>
                </a:solidFill>
              </a:rPr>
              <a:t>訴</a:t>
            </a:r>
            <a:r>
              <a:rPr sz="3300" spc="-5" dirty="0">
                <a:solidFill>
                  <a:srgbClr val="1C642C"/>
                </a:solidFill>
              </a:rPr>
              <a:t>--</a:t>
            </a:r>
            <a:endParaRPr sz="3300"/>
          </a:p>
        </p:txBody>
      </p:sp>
      <p:sp>
        <p:nvSpPr>
          <p:cNvPr id="15" name="object 15"/>
          <p:cNvSpPr txBox="1"/>
          <p:nvPr/>
        </p:nvSpPr>
        <p:spPr>
          <a:xfrm>
            <a:off x="7620000" y="6436824"/>
            <a:ext cx="1137411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2022/</a:t>
            </a:r>
            <a:r>
              <a:rPr lang="en-US" altLang="zh-TW" sz="1400" spc="-1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/1</a:t>
            </a:r>
            <a:r>
              <a:rPr lang="en-US" altLang="zh-TW" sz="1400" spc="-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8936" y="1111123"/>
            <a:ext cx="285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642C"/>
                </a:solidFill>
                <a:latin typeface="Verdana"/>
                <a:cs typeface="Verdana"/>
              </a:rPr>
              <a:t>25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491" y="1543252"/>
            <a:ext cx="8434705" cy="3929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30B6FC"/>
              </a:buClr>
              <a:buSzPct val="84375"/>
              <a:buFont typeface="Segoe UI Symbol"/>
              <a:buChar char="⚫"/>
              <a:tabLst>
                <a:tab pos="287020" algn="l"/>
              </a:tabLst>
            </a:pPr>
            <a:r>
              <a:rPr sz="3200" spc="5" dirty="0">
                <a:latin typeface="SimSun"/>
                <a:cs typeface="SimSun"/>
              </a:rPr>
              <a:t>高院</a:t>
            </a:r>
            <a:r>
              <a:rPr sz="3200" spc="-10" dirty="0">
                <a:latin typeface="SimSun"/>
                <a:cs typeface="SimSun"/>
              </a:rPr>
              <a:t>撤</a:t>
            </a:r>
            <a:r>
              <a:rPr sz="3200" spc="5" dirty="0">
                <a:latin typeface="SimSun"/>
                <a:cs typeface="SimSun"/>
              </a:rPr>
              <a:t>銷一</a:t>
            </a:r>
            <a:r>
              <a:rPr sz="3200" spc="-10" dirty="0">
                <a:latin typeface="SimSun"/>
                <a:cs typeface="SimSun"/>
              </a:rPr>
              <a:t>審</a:t>
            </a:r>
            <a:r>
              <a:rPr sz="3200" spc="5" dirty="0">
                <a:latin typeface="SimSun"/>
                <a:cs typeface="SimSun"/>
              </a:rPr>
              <a:t>判決</a:t>
            </a:r>
            <a:r>
              <a:rPr sz="3200" spc="-10" dirty="0">
                <a:latin typeface="SimSun"/>
                <a:cs typeface="SimSun"/>
              </a:rPr>
              <a:t>，</a:t>
            </a:r>
            <a:r>
              <a:rPr sz="3200" spc="5" dirty="0">
                <a:latin typeface="SimSun"/>
                <a:cs typeface="SimSun"/>
              </a:rPr>
              <a:t>改認</a:t>
            </a:r>
            <a:r>
              <a:rPr sz="3200" spc="-10" dirty="0">
                <a:latin typeface="SimSun"/>
                <a:cs typeface="SimSun"/>
              </a:rPr>
              <a:t>定</a:t>
            </a:r>
            <a:r>
              <a:rPr sz="3200" spc="5" dirty="0">
                <a:latin typeface="SimSun"/>
                <a:cs typeface="SimSun"/>
              </a:rPr>
              <a:t>被告</a:t>
            </a:r>
            <a:r>
              <a:rPr sz="3200" spc="-10" dirty="0">
                <a:latin typeface="SimSun"/>
                <a:cs typeface="SimSun"/>
              </a:rPr>
              <a:t>有</a:t>
            </a:r>
            <a:r>
              <a:rPr sz="3200" spc="5" dirty="0">
                <a:latin typeface="SimSun"/>
                <a:cs typeface="SimSun"/>
              </a:rPr>
              <a:t>猥褻</a:t>
            </a:r>
            <a:r>
              <a:rPr sz="3200" spc="-10" dirty="0">
                <a:latin typeface="SimSun"/>
                <a:cs typeface="SimSun"/>
              </a:rPr>
              <a:t>意</a:t>
            </a:r>
            <a:r>
              <a:rPr sz="3200" spc="5" dirty="0">
                <a:latin typeface="SimSun"/>
                <a:cs typeface="SimSun"/>
              </a:rPr>
              <a:t>圖， </a:t>
            </a:r>
            <a:r>
              <a:rPr sz="3200" dirty="0">
                <a:latin typeface="SimSun"/>
                <a:cs typeface="SimSun"/>
              </a:rPr>
              <a:t>但被告並無上下其</a:t>
            </a:r>
            <a:r>
              <a:rPr sz="3200" spc="-15" dirty="0">
                <a:latin typeface="SimSun"/>
                <a:cs typeface="SimSun"/>
              </a:rPr>
              <a:t>手</a:t>
            </a:r>
            <a:r>
              <a:rPr sz="3200" dirty="0">
                <a:latin typeface="SimSun"/>
                <a:cs typeface="SimSun"/>
              </a:rPr>
              <a:t>撫摸被害少女，亦</a:t>
            </a:r>
            <a:r>
              <a:rPr sz="3200" spc="-15" dirty="0">
                <a:latin typeface="SimSun"/>
                <a:cs typeface="SimSun"/>
              </a:rPr>
              <a:t>無</a:t>
            </a:r>
            <a:r>
              <a:rPr sz="3200" dirty="0">
                <a:latin typeface="SimSun"/>
                <a:cs typeface="SimSun"/>
              </a:rPr>
              <a:t>以 </a:t>
            </a:r>
            <a:r>
              <a:rPr sz="3200" spc="5" dirty="0">
                <a:latin typeface="SimSun"/>
                <a:cs typeface="SimSun"/>
              </a:rPr>
              <a:t> </a:t>
            </a:r>
            <a:r>
              <a:rPr sz="3200" dirty="0">
                <a:latin typeface="SimSun"/>
                <a:cs typeface="SimSun"/>
              </a:rPr>
              <a:t>性器摩擦被害少女</a:t>
            </a:r>
            <a:r>
              <a:rPr sz="3200" spc="-15" dirty="0">
                <a:latin typeface="SimSun"/>
                <a:cs typeface="SimSun"/>
              </a:rPr>
              <a:t>身</a:t>
            </a:r>
            <a:r>
              <a:rPr sz="3200" dirty="0">
                <a:latin typeface="SimSun"/>
                <a:cs typeface="SimSun"/>
              </a:rPr>
              <a:t>體，在客觀上尚不</a:t>
            </a:r>
            <a:r>
              <a:rPr sz="3200" spc="-15" dirty="0">
                <a:latin typeface="SimSun"/>
                <a:cs typeface="SimSun"/>
              </a:rPr>
              <a:t>足</a:t>
            </a:r>
            <a:r>
              <a:rPr sz="3200" dirty="0">
                <a:latin typeface="SimSun"/>
                <a:cs typeface="SimSun"/>
              </a:rPr>
              <a:t>以 </a:t>
            </a:r>
            <a:r>
              <a:rPr sz="3200" spc="5" dirty="0">
                <a:latin typeface="SimSun"/>
                <a:cs typeface="SimSun"/>
              </a:rPr>
              <a:t> 引起</a:t>
            </a:r>
            <a:r>
              <a:rPr sz="3200" spc="-10" dirty="0">
                <a:latin typeface="SimSun"/>
                <a:cs typeface="SimSun"/>
              </a:rPr>
              <a:t>被</a:t>
            </a:r>
            <a:r>
              <a:rPr sz="3200" spc="5" dirty="0">
                <a:latin typeface="SimSun"/>
                <a:cs typeface="SimSun"/>
              </a:rPr>
              <a:t>害的</a:t>
            </a:r>
            <a:r>
              <a:rPr sz="3200" spc="-10" dirty="0">
                <a:latin typeface="SimSun"/>
                <a:cs typeface="SimSun"/>
              </a:rPr>
              <a:t>性</a:t>
            </a:r>
            <a:r>
              <a:rPr sz="3200" spc="5" dirty="0">
                <a:latin typeface="SimSun"/>
                <a:cs typeface="SimSun"/>
              </a:rPr>
              <a:t>慾，</a:t>
            </a:r>
            <a:r>
              <a:rPr sz="3200" spc="-10" dirty="0">
                <a:latin typeface="SimSun"/>
                <a:cs typeface="SimSun"/>
              </a:rPr>
              <a:t>也</a:t>
            </a:r>
            <a:r>
              <a:rPr sz="3200" spc="5" dirty="0">
                <a:latin typeface="SimSun"/>
                <a:cs typeface="SimSun"/>
              </a:rPr>
              <a:t>不足</a:t>
            </a:r>
            <a:r>
              <a:rPr sz="3200" spc="-10" dirty="0">
                <a:latin typeface="SimSun"/>
                <a:cs typeface="SimSun"/>
              </a:rPr>
              <a:t>以</a:t>
            </a:r>
            <a:r>
              <a:rPr sz="3200" spc="5" dirty="0">
                <a:latin typeface="SimSun"/>
                <a:cs typeface="SimSun"/>
              </a:rPr>
              <a:t>滿足</a:t>
            </a:r>
            <a:r>
              <a:rPr sz="3200" spc="-10" dirty="0">
                <a:latin typeface="SimSun"/>
                <a:cs typeface="SimSun"/>
              </a:rPr>
              <a:t>被</a:t>
            </a:r>
            <a:r>
              <a:rPr sz="3200" spc="5" dirty="0">
                <a:latin typeface="SimSun"/>
                <a:cs typeface="SimSun"/>
              </a:rPr>
              <a:t>告自</a:t>
            </a:r>
            <a:r>
              <a:rPr sz="3200" spc="-10" dirty="0">
                <a:latin typeface="SimSun"/>
                <a:cs typeface="SimSun"/>
              </a:rPr>
              <a:t>己</a:t>
            </a:r>
            <a:r>
              <a:rPr sz="3200" spc="5" dirty="0">
                <a:latin typeface="SimSun"/>
                <a:cs typeface="SimSun"/>
              </a:rPr>
              <a:t>的 </a:t>
            </a:r>
            <a:r>
              <a:rPr sz="3200" spc="10" dirty="0">
                <a:latin typeface="SimSun"/>
                <a:cs typeface="SimSun"/>
              </a:rPr>
              <a:t> </a:t>
            </a:r>
            <a:r>
              <a:rPr sz="3200" dirty="0">
                <a:latin typeface="SimSun"/>
                <a:cs typeface="SimSun"/>
              </a:rPr>
              <a:t>性慾，應屬強制猥</a:t>
            </a:r>
            <a:r>
              <a:rPr sz="3200" spc="-15" dirty="0">
                <a:latin typeface="SimSun"/>
                <a:cs typeface="SimSun"/>
              </a:rPr>
              <a:t>褻</a:t>
            </a:r>
            <a:r>
              <a:rPr sz="3200" dirty="0">
                <a:latin typeface="SimSun"/>
                <a:cs typeface="SimSun"/>
              </a:rPr>
              <a:t>未遂，仍認不符合</a:t>
            </a:r>
            <a:r>
              <a:rPr sz="3200" spc="-15" dirty="0">
                <a:latin typeface="SimSun"/>
                <a:cs typeface="SimSun"/>
              </a:rPr>
              <a:t>強</a:t>
            </a:r>
            <a:r>
              <a:rPr sz="3200" dirty="0">
                <a:latin typeface="SimSun"/>
                <a:cs typeface="SimSun"/>
              </a:rPr>
              <a:t>制 </a:t>
            </a:r>
            <a:r>
              <a:rPr sz="3200" spc="5" dirty="0">
                <a:latin typeface="SimSun"/>
                <a:cs typeface="SimSun"/>
              </a:rPr>
              <a:t> </a:t>
            </a:r>
            <a:r>
              <a:rPr sz="3200" dirty="0">
                <a:latin typeface="SimSun"/>
                <a:cs typeface="SimSun"/>
              </a:rPr>
              <a:t>猥褻罪的構成要件</a:t>
            </a:r>
            <a:r>
              <a:rPr sz="3200" spc="-15" dirty="0">
                <a:latin typeface="SimSun"/>
                <a:cs typeface="SimSun"/>
              </a:rPr>
              <a:t>。</a:t>
            </a:r>
            <a:r>
              <a:rPr sz="3200" dirty="0">
                <a:latin typeface="SimSun"/>
                <a:cs typeface="SimSun"/>
              </a:rPr>
              <a:t>但就強行抱住少女</a:t>
            </a:r>
            <a:r>
              <a:rPr sz="3200" spc="-15" dirty="0">
                <a:latin typeface="SimSun"/>
                <a:cs typeface="SimSun"/>
              </a:rPr>
              <a:t>部</a:t>
            </a:r>
            <a:r>
              <a:rPr sz="3200" dirty="0">
                <a:latin typeface="SimSun"/>
                <a:cs typeface="SimSun"/>
              </a:rPr>
              <a:t>分， </a:t>
            </a:r>
            <a:r>
              <a:rPr sz="3200" spc="5" dirty="0">
                <a:latin typeface="SimSun"/>
                <a:cs typeface="SimSun"/>
              </a:rPr>
              <a:t>認為</a:t>
            </a:r>
            <a:r>
              <a:rPr sz="3200" spc="-10" dirty="0">
                <a:latin typeface="SimSun"/>
                <a:cs typeface="SimSun"/>
              </a:rPr>
              <a:t>應</a:t>
            </a:r>
            <a:r>
              <a:rPr sz="3200" spc="5" dirty="0">
                <a:latin typeface="SimSun"/>
                <a:cs typeface="SimSun"/>
              </a:rPr>
              <a:t>成立</a:t>
            </a:r>
            <a:r>
              <a:rPr sz="3200" spc="-10" dirty="0">
                <a:latin typeface="SimSun"/>
                <a:cs typeface="SimSun"/>
              </a:rPr>
              <a:t>刑法</a:t>
            </a:r>
            <a:r>
              <a:rPr sz="3200" spc="-5" dirty="0">
                <a:latin typeface="SimSun"/>
                <a:cs typeface="SimSun"/>
              </a:rPr>
              <a:t>304-1</a:t>
            </a:r>
            <a:r>
              <a:rPr sz="3200" spc="5" dirty="0">
                <a:latin typeface="SimSun"/>
                <a:cs typeface="SimSun"/>
              </a:rPr>
              <a:t>的強</a:t>
            </a:r>
            <a:r>
              <a:rPr sz="3200" spc="-10" dirty="0">
                <a:latin typeface="SimSun"/>
                <a:cs typeface="SimSun"/>
              </a:rPr>
              <a:t>制</a:t>
            </a:r>
            <a:r>
              <a:rPr sz="3200" spc="5" dirty="0">
                <a:latin typeface="SimSun"/>
                <a:cs typeface="SimSun"/>
              </a:rPr>
              <a:t>罪，</a:t>
            </a:r>
            <a:r>
              <a:rPr sz="3200" spc="-10" dirty="0">
                <a:latin typeface="SimSun"/>
                <a:cs typeface="SimSun"/>
              </a:rPr>
              <a:t>而</a:t>
            </a:r>
            <a:r>
              <a:rPr sz="3200" spc="5" dirty="0">
                <a:latin typeface="SimSun"/>
                <a:cs typeface="SimSun"/>
              </a:rPr>
              <a:t>改判</a:t>
            </a:r>
            <a:r>
              <a:rPr sz="3200" spc="-10" dirty="0">
                <a:latin typeface="SimSun"/>
                <a:cs typeface="SimSun"/>
              </a:rPr>
              <a:t>被</a:t>
            </a:r>
            <a:r>
              <a:rPr sz="3200" spc="5" dirty="0">
                <a:latin typeface="SimSun"/>
                <a:cs typeface="SimSun"/>
              </a:rPr>
              <a:t>告 </a:t>
            </a:r>
            <a:r>
              <a:rPr sz="3200" dirty="0">
                <a:latin typeface="SimSun"/>
                <a:cs typeface="SimSun"/>
              </a:rPr>
              <a:t>有期徒刑四月，得</a:t>
            </a:r>
            <a:r>
              <a:rPr sz="3200" spc="-15" dirty="0">
                <a:latin typeface="SimSun"/>
                <a:cs typeface="SimSun"/>
              </a:rPr>
              <a:t>易</a:t>
            </a:r>
            <a:r>
              <a:rPr sz="3200" dirty="0">
                <a:latin typeface="SimSun"/>
                <a:cs typeface="SimSun"/>
              </a:rPr>
              <a:t>科罰金。</a:t>
            </a:r>
            <a:endParaRPr sz="32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152400" y="6697980"/>
              <a:ext cx="8839200" cy="7620"/>
            </a:xfrm>
            <a:custGeom>
              <a:avLst/>
              <a:gdLst/>
              <a:ahLst/>
              <a:cxnLst/>
              <a:rect l="l" t="t" r="r" b="b"/>
              <a:pathLst>
                <a:path w="8839200" h="7620">
                  <a:moveTo>
                    <a:pt x="0" y="7619"/>
                  </a:moveTo>
                  <a:lnTo>
                    <a:pt x="8839200" y="7619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C5E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1392936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1392936"/>
                  </a:lnTo>
                  <a:lnTo>
                    <a:pt x="8991600" y="1392936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2936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6705600"/>
                  </a:lnTo>
                  <a:lnTo>
                    <a:pt x="9144000" y="13929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207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7637" y="150685"/>
            <a:ext cx="8843010" cy="6557009"/>
            <a:chOff x="147637" y="150685"/>
            <a:chExt cx="8843010" cy="6557009"/>
          </a:xfrm>
        </p:grpSpPr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1C6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1C64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050" y="1025651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101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177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8989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1C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09009" y="409702"/>
            <a:ext cx="21209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FF0000"/>
                </a:solidFill>
              </a:rPr>
              <a:t>猥褻的定義</a:t>
            </a:r>
            <a:endParaRPr sz="3300"/>
          </a:p>
        </p:txBody>
      </p:sp>
      <p:sp>
        <p:nvSpPr>
          <p:cNvPr id="15" name="object 15"/>
          <p:cNvSpPr txBox="1"/>
          <p:nvPr/>
        </p:nvSpPr>
        <p:spPr>
          <a:xfrm>
            <a:off x="7620000" y="6436824"/>
            <a:ext cx="1137411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2022/</a:t>
            </a:r>
            <a:r>
              <a:rPr lang="en-US" altLang="zh-TW" sz="1400" spc="-1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/1</a:t>
            </a:r>
            <a:r>
              <a:rPr lang="en-US" altLang="zh-TW" sz="1400" spc="-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8936" y="1111123"/>
            <a:ext cx="285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642C"/>
                </a:solidFill>
                <a:latin typeface="Verdana"/>
                <a:cs typeface="Verdana"/>
              </a:rPr>
              <a:t>26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3367" y="1980641"/>
            <a:ext cx="7226300" cy="3771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spc="-5" dirty="0">
                <a:latin typeface="SimSun"/>
                <a:cs typeface="SimSun"/>
              </a:rPr>
              <a:t>民國</a:t>
            </a:r>
            <a:r>
              <a:rPr sz="2700" dirty="0">
                <a:latin typeface="SimSun"/>
                <a:cs typeface="SimSun"/>
              </a:rPr>
              <a:t>1</a:t>
            </a:r>
            <a:r>
              <a:rPr sz="2700" spc="-10" dirty="0">
                <a:latin typeface="SimSun"/>
                <a:cs typeface="SimSun"/>
              </a:rPr>
              <a:t>7</a:t>
            </a:r>
            <a:r>
              <a:rPr sz="2700" spc="-5" dirty="0">
                <a:latin typeface="SimSun"/>
                <a:cs typeface="SimSun"/>
              </a:rPr>
              <a:t>年最高法院的決</a:t>
            </a:r>
            <a:r>
              <a:rPr sz="2700" dirty="0">
                <a:latin typeface="SimSun"/>
                <a:cs typeface="SimSun"/>
              </a:rPr>
              <a:t>議:</a:t>
            </a:r>
            <a:endParaRPr sz="2700">
              <a:latin typeface="SimSun"/>
              <a:cs typeface="SimSun"/>
            </a:endParaRPr>
          </a:p>
          <a:p>
            <a:pPr marL="286385" marR="5080" indent="-274320">
              <a:lnSpc>
                <a:spcPct val="150000"/>
              </a:lnSpc>
              <a:spcBef>
                <a:spcPts val="650"/>
              </a:spcBef>
            </a:pPr>
            <a:r>
              <a:rPr sz="2700" dirty="0">
                <a:latin typeface="SimSun"/>
                <a:cs typeface="SimSun"/>
              </a:rPr>
              <a:t>「猥褻者，其行為在客觀上足以引起他人性慾， 在主觀上足以滿足自己性慾。」</a:t>
            </a:r>
            <a:endParaRPr sz="27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227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SimSun"/>
                <a:cs typeface="SimSun"/>
              </a:rPr>
              <a:t>最高法院在民國</a:t>
            </a:r>
            <a:r>
              <a:rPr sz="2700" spc="5" dirty="0">
                <a:latin typeface="SimSun"/>
                <a:cs typeface="SimSun"/>
              </a:rPr>
              <a:t>2</a:t>
            </a:r>
            <a:r>
              <a:rPr sz="2700" spc="-10" dirty="0">
                <a:latin typeface="SimSun"/>
                <a:cs typeface="SimSun"/>
              </a:rPr>
              <a:t>7</a:t>
            </a:r>
            <a:r>
              <a:rPr sz="2700" dirty="0">
                <a:latin typeface="SimSun"/>
                <a:cs typeface="SimSun"/>
              </a:rPr>
              <a:t>年的判例:</a:t>
            </a:r>
            <a:endParaRPr sz="2700">
              <a:latin typeface="SimSun"/>
              <a:cs typeface="SimSun"/>
            </a:endParaRPr>
          </a:p>
          <a:p>
            <a:pPr marL="286385" marR="5080" indent="-274320">
              <a:lnSpc>
                <a:spcPct val="150100"/>
              </a:lnSpc>
              <a:spcBef>
                <a:spcPts val="645"/>
              </a:spcBef>
            </a:pPr>
            <a:r>
              <a:rPr sz="2700" dirty="0">
                <a:latin typeface="SimSun"/>
                <a:cs typeface="SimSun"/>
              </a:rPr>
              <a:t>「所謂猥褻係指姦淫之外，有關風化之一切色慾 行為而言。」</a:t>
            </a:r>
            <a:endParaRPr sz="27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2936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152400" y="1392936"/>
                  </a:lnTo>
                  <a:lnTo>
                    <a:pt x="8991600" y="1392936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13929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207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1C6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1C64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050" y="1025652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101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177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8989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1C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09009" y="409702"/>
            <a:ext cx="21209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FF0000"/>
                </a:solidFill>
              </a:rPr>
              <a:t>猥褻的定義</a:t>
            </a:r>
            <a:endParaRPr sz="3300"/>
          </a:p>
        </p:txBody>
      </p:sp>
      <p:sp>
        <p:nvSpPr>
          <p:cNvPr id="15" name="object 15"/>
          <p:cNvSpPr txBox="1"/>
          <p:nvPr/>
        </p:nvSpPr>
        <p:spPr>
          <a:xfrm>
            <a:off x="7620000" y="6436824"/>
            <a:ext cx="1137411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2022/</a:t>
            </a:r>
            <a:r>
              <a:rPr lang="en-US" altLang="zh-TW" sz="1400" spc="-1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/1</a:t>
            </a:r>
            <a:r>
              <a:rPr lang="en-US" altLang="zh-TW" sz="1400" spc="-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8936" y="1111123"/>
            <a:ext cx="285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642C"/>
                </a:solidFill>
                <a:latin typeface="Verdana"/>
                <a:cs typeface="Verdana"/>
              </a:rPr>
              <a:t>27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3367" y="1950161"/>
            <a:ext cx="7569834" cy="389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spc="-5" dirty="0">
                <a:latin typeface="SimSun"/>
                <a:cs typeface="SimSun"/>
              </a:rPr>
              <a:t>司法官大法官釋字</a:t>
            </a:r>
            <a:r>
              <a:rPr sz="2700" dirty="0">
                <a:latin typeface="SimSun"/>
                <a:cs typeface="SimSun"/>
              </a:rPr>
              <a:t>第61</a:t>
            </a:r>
            <a:r>
              <a:rPr sz="2700" spc="-10" dirty="0">
                <a:latin typeface="SimSun"/>
                <a:cs typeface="SimSun"/>
              </a:rPr>
              <a:t>7</a:t>
            </a:r>
            <a:r>
              <a:rPr sz="2700" spc="-5" dirty="0">
                <a:latin typeface="SimSun"/>
                <a:cs typeface="SimSun"/>
              </a:rPr>
              <a:t>號解釋文</a:t>
            </a:r>
            <a:r>
              <a:rPr sz="2700" dirty="0">
                <a:latin typeface="SimSun"/>
                <a:cs typeface="SimSun"/>
              </a:rPr>
              <a:t>:</a:t>
            </a:r>
            <a:endParaRPr sz="2700">
              <a:latin typeface="SimSun"/>
              <a:cs typeface="SimSun"/>
            </a:endParaRPr>
          </a:p>
          <a:p>
            <a:pPr marL="286385" marR="5080" indent="-274320">
              <a:lnSpc>
                <a:spcPct val="140000"/>
              </a:lnSpc>
              <a:spcBef>
                <a:spcPts val="650"/>
              </a:spcBef>
            </a:pPr>
            <a:r>
              <a:rPr sz="2700" dirty="0">
                <a:latin typeface="SimSun"/>
                <a:cs typeface="SimSun"/>
              </a:rPr>
              <a:t>「……所謂猥褻，指客觀上足以刺激或滿足性慾， 其內容可與性器官、性行為及性文化之描繪與 </a:t>
            </a:r>
            <a:r>
              <a:rPr sz="2700" spc="5" dirty="0">
                <a:latin typeface="SimSun"/>
                <a:cs typeface="SimSun"/>
              </a:rPr>
              <a:t> </a:t>
            </a:r>
            <a:r>
              <a:rPr sz="2700" dirty="0">
                <a:latin typeface="SimSun"/>
                <a:cs typeface="SimSun"/>
              </a:rPr>
              <a:t>論述聯結，且須以引起普通一般人羞愧或厭惡 </a:t>
            </a:r>
            <a:r>
              <a:rPr sz="2700" spc="5" dirty="0">
                <a:latin typeface="SimSun"/>
                <a:cs typeface="SimSun"/>
              </a:rPr>
              <a:t> </a:t>
            </a:r>
            <a:r>
              <a:rPr sz="2700" dirty="0">
                <a:latin typeface="SimSun"/>
                <a:cs typeface="SimSun"/>
              </a:rPr>
              <a:t>感而侵害性的道德感情，有礙於社會風化者為 </a:t>
            </a:r>
            <a:r>
              <a:rPr sz="2700" spc="5" dirty="0">
                <a:latin typeface="SimSun"/>
                <a:cs typeface="SimSun"/>
              </a:rPr>
              <a:t> </a:t>
            </a:r>
            <a:r>
              <a:rPr sz="2700" spc="-5" dirty="0">
                <a:latin typeface="SimSun"/>
                <a:cs typeface="SimSun"/>
              </a:rPr>
              <a:t>限……」(95年</a:t>
            </a:r>
            <a:r>
              <a:rPr sz="2700" dirty="0">
                <a:latin typeface="SimSun"/>
                <a:cs typeface="SimSun"/>
              </a:rPr>
              <a:t>)</a:t>
            </a:r>
            <a:endParaRPr sz="2700">
              <a:latin typeface="SimSun"/>
              <a:cs typeface="SimSun"/>
            </a:endParaRPr>
          </a:p>
          <a:p>
            <a:pPr marL="2755900">
              <a:lnSpc>
                <a:spcPct val="100000"/>
              </a:lnSpc>
              <a:spcBef>
                <a:spcPts val="1510"/>
              </a:spcBef>
            </a:pPr>
            <a:r>
              <a:rPr sz="2000" spc="-10" dirty="0">
                <a:latin typeface="SimSun"/>
                <a:cs typeface="SimSun"/>
              </a:rPr>
              <a:t>(</a:t>
            </a:r>
            <a:r>
              <a:rPr sz="2000" dirty="0">
                <a:latin typeface="SimSun"/>
                <a:cs typeface="SimSun"/>
              </a:rPr>
              <a:t>司法院釋</a:t>
            </a:r>
            <a:r>
              <a:rPr sz="2000" spc="-15" dirty="0">
                <a:latin typeface="SimSun"/>
                <a:cs typeface="SimSun"/>
              </a:rPr>
              <a:t>字</a:t>
            </a:r>
            <a:r>
              <a:rPr sz="2000" dirty="0">
                <a:latin typeface="SimSun"/>
                <a:cs typeface="SimSun"/>
              </a:rPr>
              <a:t>第四零</a:t>
            </a:r>
            <a:r>
              <a:rPr sz="2000" spc="-15" dirty="0">
                <a:latin typeface="SimSun"/>
                <a:cs typeface="SimSun"/>
              </a:rPr>
              <a:t>七</a:t>
            </a:r>
            <a:r>
              <a:rPr sz="2000" dirty="0">
                <a:latin typeface="SimSun"/>
                <a:cs typeface="SimSun"/>
              </a:rPr>
              <a:t>號</a:t>
            </a:r>
            <a:r>
              <a:rPr sz="2000" spc="-15" dirty="0">
                <a:latin typeface="SimSun"/>
                <a:cs typeface="SimSun"/>
              </a:rPr>
              <a:t>解</a:t>
            </a:r>
            <a:r>
              <a:rPr sz="2000" dirty="0">
                <a:latin typeface="SimSun"/>
                <a:cs typeface="SimSun"/>
              </a:rPr>
              <a:t>釋參</a:t>
            </a:r>
            <a:r>
              <a:rPr sz="2000" spc="5" dirty="0">
                <a:latin typeface="SimSun"/>
                <a:cs typeface="SimSun"/>
              </a:rPr>
              <a:t>照</a:t>
            </a:r>
            <a:r>
              <a:rPr sz="2000" spc="-10" dirty="0">
                <a:latin typeface="SimSun"/>
                <a:cs typeface="SimSun"/>
              </a:rPr>
              <a:t>85</a:t>
            </a:r>
            <a:r>
              <a:rPr sz="2000" dirty="0">
                <a:latin typeface="SimSun"/>
                <a:cs typeface="SimSun"/>
              </a:rPr>
              <a:t>年)</a:t>
            </a:r>
            <a:endParaRPr sz="20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9263" y="2671572"/>
            <a:ext cx="7213600" cy="1687830"/>
            <a:chOff x="969263" y="2671572"/>
            <a:chExt cx="7213600" cy="1687830"/>
          </a:xfrm>
        </p:grpSpPr>
        <p:sp>
          <p:nvSpPr>
            <p:cNvPr id="3" name="object 3"/>
            <p:cNvSpPr/>
            <p:nvPr/>
          </p:nvSpPr>
          <p:spPr>
            <a:xfrm>
              <a:off x="2159508" y="2843784"/>
              <a:ext cx="6018530" cy="1346200"/>
            </a:xfrm>
            <a:custGeom>
              <a:avLst/>
              <a:gdLst/>
              <a:ahLst/>
              <a:cxnLst/>
              <a:rect l="l" t="t" r="r" b="b"/>
              <a:pathLst>
                <a:path w="6018530" h="1346200">
                  <a:moveTo>
                    <a:pt x="5793994" y="0"/>
                  </a:moveTo>
                  <a:lnTo>
                    <a:pt x="0" y="0"/>
                  </a:lnTo>
                  <a:lnTo>
                    <a:pt x="0" y="1345691"/>
                  </a:lnTo>
                  <a:lnTo>
                    <a:pt x="5793994" y="1345691"/>
                  </a:lnTo>
                  <a:lnTo>
                    <a:pt x="5839182" y="1341133"/>
                  </a:lnTo>
                  <a:lnTo>
                    <a:pt x="5881276" y="1328060"/>
                  </a:lnTo>
                  <a:lnTo>
                    <a:pt x="5919373" y="1307376"/>
                  </a:lnTo>
                  <a:lnTo>
                    <a:pt x="5952569" y="1279985"/>
                  </a:lnTo>
                  <a:lnTo>
                    <a:pt x="5979960" y="1246789"/>
                  </a:lnTo>
                  <a:lnTo>
                    <a:pt x="6000644" y="1208692"/>
                  </a:lnTo>
                  <a:lnTo>
                    <a:pt x="6013717" y="1166598"/>
                  </a:lnTo>
                  <a:lnTo>
                    <a:pt x="6018276" y="1121409"/>
                  </a:lnTo>
                  <a:lnTo>
                    <a:pt x="6018276" y="224281"/>
                  </a:lnTo>
                  <a:lnTo>
                    <a:pt x="6013717" y="179093"/>
                  </a:lnTo>
                  <a:lnTo>
                    <a:pt x="6000644" y="136999"/>
                  </a:lnTo>
                  <a:lnTo>
                    <a:pt x="5979960" y="98902"/>
                  </a:lnTo>
                  <a:lnTo>
                    <a:pt x="5952569" y="65706"/>
                  </a:lnTo>
                  <a:lnTo>
                    <a:pt x="5919373" y="38315"/>
                  </a:lnTo>
                  <a:lnTo>
                    <a:pt x="5881276" y="17631"/>
                  </a:lnTo>
                  <a:lnTo>
                    <a:pt x="5839182" y="4558"/>
                  </a:lnTo>
                  <a:lnTo>
                    <a:pt x="579399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9508" y="2843784"/>
              <a:ext cx="6018530" cy="1346200"/>
            </a:xfrm>
            <a:custGeom>
              <a:avLst/>
              <a:gdLst/>
              <a:ahLst/>
              <a:cxnLst/>
              <a:rect l="l" t="t" r="r" b="b"/>
              <a:pathLst>
                <a:path w="6018530" h="1346200">
                  <a:moveTo>
                    <a:pt x="6018276" y="224281"/>
                  </a:moveTo>
                  <a:lnTo>
                    <a:pt x="6018276" y="1121409"/>
                  </a:lnTo>
                  <a:lnTo>
                    <a:pt x="6013717" y="1166598"/>
                  </a:lnTo>
                  <a:lnTo>
                    <a:pt x="6000644" y="1208692"/>
                  </a:lnTo>
                  <a:lnTo>
                    <a:pt x="5979960" y="1246789"/>
                  </a:lnTo>
                  <a:lnTo>
                    <a:pt x="5952569" y="1279985"/>
                  </a:lnTo>
                  <a:lnTo>
                    <a:pt x="5919373" y="1307376"/>
                  </a:lnTo>
                  <a:lnTo>
                    <a:pt x="5881276" y="1328060"/>
                  </a:lnTo>
                  <a:lnTo>
                    <a:pt x="5839182" y="1341133"/>
                  </a:lnTo>
                  <a:lnTo>
                    <a:pt x="5793994" y="1345691"/>
                  </a:lnTo>
                  <a:lnTo>
                    <a:pt x="0" y="1345691"/>
                  </a:lnTo>
                  <a:lnTo>
                    <a:pt x="0" y="0"/>
                  </a:lnTo>
                  <a:lnTo>
                    <a:pt x="5793994" y="0"/>
                  </a:lnTo>
                  <a:lnTo>
                    <a:pt x="5839182" y="4558"/>
                  </a:lnTo>
                  <a:lnTo>
                    <a:pt x="5881276" y="17631"/>
                  </a:lnTo>
                  <a:lnTo>
                    <a:pt x="5919373" y="38315"/>
                  </a:lnTo>
                  <a:lnTo>
                    <a:pt x="5952569" y="65706"/>
                  </a:lnTo>
                  <a:lnTo>
                    <a:pt x="5979960" y="98902"/>
                  </a:lnTo>
                  <a:lnTo>
                    <a:pt x="6000644" y="136999"/>
                  </a:lnTo>
                  <a:lnTo>
                    <a:pt x="6013717" y="179093"/>
                  </a:lnTo>
                  <a:lnTo>
                    <a:pt x="6018276" y="224281"/>
                  </a:lnTo>
                  <a:close/>
                </a:path>
              </a:pathLst>
            </a:custGeom>
            <a:ln w="9525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671572"/>
              <a:ext cx="1192530" cy="168782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97660" y="3239261"/>
            <a:ext cx="739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Microsoft JhengHei"/>
                <a:cs typeface="Microsoft JhengHei"/>
              </a:rPr>
              <a:t>刑法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9507" y="4611623"/>
            <a:ext cx="6018530" cy="1346200"/>
          </a:xfrm>
          <a:custGeom>
            <a:avLst/>
            <a:gdLst/>
            <a:ahLst/>
            <a:cxnLst/>
            <a:rect l="l" t="t" r="r" b="b"/>
            <a:pathLst>
              <a:path w="6018530" h="1346200">
                <a:moveTo>
                  <a:pt x="6018276" y="224281"/>
                </a:moveTo>
                <a:lnTo>
                  <a:pt x="6018276" y="1121410"/>
                </a:lnTo>
                <a:lnTo>
                  <a:pt x="6013717" y="1166609"/>
                </a:lnTo>
                <a:lnTo>
                  <a:pt x="6000644" y="1208708"/>
                </a:lnTo>
                <a:lnTo>
                  <a:pt x="5979960" y="1246806"/>
                </a:lnTo>
                <a:lnTo>
                  <a:pt x="5952569" y="1279999"/>
                </a:lnTo>
                <a:lnTo>
                  <a:pt x="5919373" y="1307386"/>
                </a:lnTo>
                <a:lnTo>
                  <a:pt x="5881276" y="1328066"/>
                </a:lnTo>
                <a:lnTo>
                  <a:pt x="5839182" y="1341135"/>
                </a:lnTo>
                <a:lnTo>
                  <a:pt x="5793994" y="1345692"/>
                </a:lnTo>
                <a:lnTo>
                  <a:pt x="0" y="1345692"/>
                </a:lnTo>
                <a:lnTo>
                  <a:pt x="0" y="0"/>
                </a:lnTo>
                <a:lnTo>
                  <a:pt x="5793994" y="0"/>
                </a:lnTo>
                <a:lnTo>
                  <a:pt x="5839182" y="4558"/>
                </a:lnTo>
                <a:lnTo>
                  <a:pt x="5881276" y="17631"/>
                </a:lnTo>
                <a:lnTo>
                  <a:pt x="5919373" y="38315"/>
                </a:lnTo>
                <a:lnTo>
                  <a:pt x="5952569" y="65706"/>
                </a:lnTo>
                <a:lnTo>
                  <a:pt x="5979960" y="98902"/>
                </a:lnTo>
                <a:lnTo>
                  <a:pt x="6000644" y="136999"/>
                </a:lnTo>
                <a:lnTo>
                  <a:pt x="6013717" y="179093"/>
                </a:lnTo>
                <a:lnTo>
                  <a:pt x="6018276" y="224281"/>
                </a:lnTo>
                <a:close/>
              </a:path>
            </a:pathLst>
          </a:custGeom>
          <a:ln w="9525">
            <a:solidFill>
              <a:srgbClr val="30B6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95220" y="2651633"/>
            <a:ext cx="5484495" cy="352869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84785" indent="-172720" algn="just">
              <a:lnSpc>
                <a:spcPct val="100000"/>
              </a:lnSpc>
              <a:spcBef>
                <a:spcPts val="1205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Microsoft JhengHei"/>
                <a:cs typeface="Microsoft JhengHei"/>
              </a:rPr>
              <a:t>第224條（強制猥褻罪）</a:t>
            </a:r>
            <a:endParaRPr sz="1800">
              <a:latin typeface="Microsoft JhengHei"/>
              <a:cs typeface="Microsoft JhengHei"/>
            </a:endParaRPr>
          </a:p>
          <a:p>
            <a:pPr marL="184785" marR="5080" indent="-172720" algn="just">
              <a:lnSpc>
                <a:spcPct val="129700"/>
              </a:lnSpc>
              <a:spcBef>
                <a:spcPts val="465"/>
              </a:spcBef>
              <a:buChar char="•"/>
              <a:tabLst>
                <a:tab pos="185420" algn="l"/>
              </a:tabLst>
            </a:pPr>
            <a:r>
              <a:rPr sz="1800" spc="10" dirty="0">
                <a:latin typeface="Microsoft JhengHei"/>
                <a:cs typeface="Microsoft JhengHei"/>
              </a:rPr>
              <a:t>對於男女以</a:t>
            </a:r>
            <a:r>
              <a:rPr sz="1800" dirty="0">
                <a:latin typeface="Microsoft JhengHei"/>
                <a:cs typeface="Microsoft JhengHei"/>
              </a:rPr>
              <a:t>強</a:t>
            </a:r>
            <a:r>
              <a:rPr sz="1800" spc="15" dirty="0">
                <a:latin typeface="Microsoft JhengHei"/>
                <a:cs typeface="Microsoft JhengHei"/>
              </a:rPr>
              <a:t>暴、</a:t>
            </a:r>
            <a:r>
              <a:rPr sz="1800" spc="10" dirty="0">
                <a:latin typeface="Microsoft JhengHei"/>
                <a:cs typeface="Microsoft JhengHei"/>
              </a:rPr>
              <a:t>脅迫、</a:t>
            </a:r>
            <a:r>
              <a:rPr sz="1800" dirty="0">
                <a:latin typeface="Microsoft JhengHei"/>
                <a:cs typeface="Microsoft JhengHei"/>
              </a:rPr>
              <a:t>恐</a:t>
            </a:r>
            <a:r>
              <a:rPr sz="1800" spc="10" dirty="0">
                <a:latin typeface="Microsoft JhengHei"/>
                <a:cs typeface="Microsoft JhengHei"/>
              </a:rPr>
              <a:t>嚇、催眠術</a:t>
            </a:r>
            <a:r>
              <a:rPr sz="1800" dirty="0">
                <a:latin typeface="Microsoft JhengHei"/>
                <a:cs typeface="Microsoft JhengHei"/>
              </a:rPr>
              <a:t>或</a:t>
            </a:r>
            <a:r>
              <a:rPr sz="1800" spc="10" dirty="0">
                <a:latin typeface="Microsoft JhengHei"/>
                <a:cs typeface="Microsoft JhengHei"/>
              </a:rPr>
              <a:t>其他違反</a:t>
            </a:r>
            <a:r>
              <a:rPr sz="1800" dirty="0">
                <a:latin typeface="Microsoft JhengHei"/>
                <a:cs typeface="Microsoft JhengHei"/>
              </a:rPr>
              <a:t>其 </a:t>
            </a:r>
            <a:r>
              <a:rPr sz="1800" spc="10" dirty="0">
                <a:latin typeface="Microsoft JhengHei"/>
                <a:cs typeface="Microsoft JhengHei"/>
              </a:rPr>
              <a:t>意願之方法</a:t>
            </a:r>
            <a:r>
              <a:rPr sz="1800" dirty="0">
                <a:latin typeface="Microsoft JhengHei"/>
                <a:cs typeface="Microsoft JhengHei"/>
              </a:rPr>
              <a:t>，</a:t>
            </a:r>
            <a:r>
              <a:rPr sz="1800" spc="10" dirty="0">
                <a:latin typeface="Microsoft JhengHei"/>
                <a:cs typeface="Microsoft JhengHei"/>
              </a:rPr>
              <a:t>而為猥褻之</a:t>
            </a:r>
            <a:r>
              <a:rPr sz="1800" dirty="0">
                <a:latin typeface="Microsoft JhengHei"/>
                <a:cs typeface="Microsoft JhengHei"/>
              </a:rPr>
              <a:t>行</a:t>
            </a:r>
            <a:r>
              <a:rPr sz="1800" spc="10" dirty="0">
                <a:latin typeface="Microsoft JhengHei"/>
                <a:cs typeface="Microsoft JhengHei"/>
              </a:rPr>
              <a:t>為</a:t>
            </a:r>
            <a:r>
              <a:rPr sz="1800" spc="20" dirty="0">
                <a:latin typeface="Microsoft JhengHei"/>
                <a:cs typeface="Microsoft JhengHei"/>
              </a:rPr>
              <a:t>者</a:t>
            </a:r>
            <a:r>
              <a:rPr sz="1800" spc="10" dirty="0">
                <a:latin typeface="Microsoft JhengHei"/>
                <a:cs typeface="Microsoft JhengHei"/>
              </a:rPr>
              <a:t>，處六</a:t>
            </a:r>
            <a:r>
              <a:rPr sz="1800" dirty="0">
                <a:latin typeface="Microsoft JhengHei"/>
                <a:cs typeface="Microsoft JhengHei"/>
              </a:rPr>
              <a:t>月</a:t>
            </a:r>
            <a:r>
              <a:rPr sz="1800" spc="10" dirty="0">
                <a:latin typeface="Microsoft JhengHei"/>
                <a:cs typeface="Microsoft JhengHei"/>
              </a:rPr>
              <a:t>以上五年</a:t>
            </a:r>
            <a:r>
              <a:rPr sz="1800" dirty="0">
                <a:latin typeface="Microsoft JhengHei"/>
                <a:cs typeface="Microsoft JhengHei"/>
              </a:rPr>
              <a:t>以 下有期徒刑。</a:t>
            </a:r>
            <a:endParaRPr sz="1800">
              <a:latin typeface="Microsoft JhengHei"/>
              <a:cs typeface="Microsoft JhengHei"/>
            </a:endParaRPr>
          </a:p>
          <a:p>
            <a:pPr marL="127000" indent="-114935">
              <a:lnSpc>
                <a:spcPct val="100000"/>
              </a:lnSpc>
              <a:spcBef>
                <a:spcPts val="1415"/>
              </a:spcBef>
              <a:buChar char="•"/>
              <a:tabLst>
                <a:tab pos="127635" algn="l"/>
              </a:tabLst>
            </a:pPr>
            <a:r>
              <a:rPr sz="1400" spc="5" dirty="0">
                <a:latin typeface="Microsoft JhengHei"/>
                <a:cs typeface="Microsoft JhengHei"/>
              </a:rPr>
              <a:t>第</a:t>
            </a:r>
            <a:r>
              <a:rPr sz="1400" spc="-30" dirty="0">
                <a:latin typeface="Microsoft JhengHei"/>
                <a:cs typeface="Microsoft JhengHei"/>
              </a:rPr>
              <a:t> </a:t>
            </a:r>
            <a:r>
              <a:rPr sz="1400" dirty="0">
                <a:latin typeface="Microsoft JhengHei"/>
                <a:cs typeface="Microsoft JhengHei"/>
              </a:rPr>
              <a:t>83</a:t>
            </a:r>
            <a:r>
              <a:rPr sz="1400" spc="-35" dirty="0">
                <a:latin typeface="Microsoft JhengHei"/>
                <a:cs typeface="Microsoft JhengHei"/>
              </a:rPr>
              <a:t> </a:t>
            </a:r>
            <a:r>
              <a:rPr sz="1400" dirty="0">
                <a:latin typeface="Microsoft JhengHei"/>
                <a:cs typeface="Microsoft JhengHei"/>
              </a:rPr>
              <a:t>條（妨害善良風俗之處</a:t>
            </a:r>
            <a:r>
              <a:rPr sz="1400" spc="5" dirty="0">
                <a:latin typeface="Microsoft JhengHei"/>
                <a:cs typeface="Microsoft JhengHei"/>
              </a:rPr>
              <a:t>罰</a:t>
            </a:r>
            <a:r>
              <a:rPr sz="1400" spc="-10" dirty="0">
                <a:latin typeface="Microsoft JhengHei"/>
                <a:cs typeface="Microsoft JhengHei"/>
              </a:rPr>
              <a:t>（</a:t>
            </a:r>
            <a:r>
              <a:rPr sz="1400" dirty="0">
                <a:latin typeface="Microsoft JhengHei"/>
                <a:cs typeface="Microsoft JhengHei"/>
              </a:rPr>
              <a:t>四））</a:t>
            </a:r>
            <a:endParaRPr sz="1400">
              <a:latin typeface="Microsoft JhengHei"/>
              <a:cs typeface="Microsoft JhengHei"/>
            </a:endParaRPr>
          </a:p>
          <a:p>
            <a:pPr marL="1270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Microsoft JhengHei"/>
                <a:cs typeface="Microsoft JhengHei"/>
              </a:rPr>
              <a:t>有左列各款行為之一者</a:t>
            </a:r>
            <a:r>
              <a:rPr sz="1400" spc="-15" dirty="0">
                <a:latin typeface="Microsoft JhengHei"/>
                <a:cs typeface="Microsoft JhengHei"/>
              </a:rPr>
              <a:t>，</a:t>
            </a:r>
            <a:r>
              <a:rPr sz="1400" dirty="0">
                <a:latin typeface="Microsoft JhengHei"/>
                <a:cs typeface="Microsoft JhengHei"/>
              </a:rPr>
              <a:t>處新</a:t>
            </a:r>
            <a:r>
              <a:rPr sz="1400" spc="-15" dirty="0">
                <a:latin typeface="Microsoft JhengHei"/>
                <a:cs typeface="Microsoft JhengHei"/>
              </a:rPr>
              <a:t>台</a:t>
            </a:r>
            <a:r>
              <a:rPr sz="1400" dirty="0">
                <a:latin typeface="Microsoft JhengHei"/>
                <a:cs typeface="Microsoft JhengHei"/>
              </a:rPr>
              <a:t>幣六</a:t>
            </a:r>
            <a:r>
              <a:rPr sz="1400" spc="-15" dirty="0">
                <a:latin typeface="Microsoft JhengHei"/>
                <a:cs typeface="Microsoft JhengHei"/>
              </a:rPr>
              <a:t>千</a:t>
            </a:r>
            <a:r>
              <a:rPr sz="1400" dirty="0">
                <a:latin typeface="Microsoft JhengHei"/>
                <a:cs typeface="Microsoft JhengHei"/>
              </a:rPr>
              <a:t>元以</a:t>
            </a:r>
            <a:r>
              <a:rPr sz="1400" spc="-15" dirty="0">
                <a:latin typeface="Microsoft JhengHei"/>
                <a:cs typeface="Microsoft JhengHei"/>
              </a:rPr>
              <a:t>下</a:t>
            </a:r>
            <a:r>
              <a:rPr sz="1400" dirty="0">
                <a:latin typeface="Microsoft JhengHei"/>
                <a:cs typeface="Microsoft JhengHei"/>
              </a:rPr>
              <a:t>罰鍰：</a:t>
            </a:r>
            <a:endParaRPr sz="1400">
              <a:latin typeface="Microsoft JhengHei"/>
              <a:cs typeface="Microsoft JhengHei"/>
            </a:endParaRPr>
          </a:p>
          <a:p>
            <a:pPr marL="127000" indent="-114935">
              <a:lnSpc>
                <a:spcPct val="100000"/>
              </a:lnSpc>
              <a:spcBef>
                <a:spcPts val="855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Microsoft JhengHei"/>
                <a:cs typeface="Microsoft JhengHei"/>
              </a:rPr>
              <a:t>一、故意窺視他人臥室</a:t>
            </a:r>
            <a:r>
              <a:rPr sz="1400" spc="-15" dirty="0">
                <a:latin typeface="Microsoft JhengHei"/>
                <a:cs typeface="Microsoft JhengHei"/>
              </a:rPr>
              <a:t>、</a:t>
            </a:r>
            <a:r>
              <a:rPr sz="1400" dirty="0">
                <a:latin typeface="Microsoft JhengHei"/>
                <a:cs typeface="Microsoft JhengHei"/>
              </a:rPr>
              <a:t>浴室</a:t>
            </a:r>
            <a:r>
              <a:rPr sz="1400" spc="-15" dirty="0">
                <a:latin typeface="Microsoft JhengHei"/>
                <a:cs typeface="Microsoft JhengHei"/>
              </a:rPr>
              <a:t>、</a:t>
            </a:r>
            <a:r>
              <a:rPr sz="1400" dirty="0">
                <a:latin typeface="Microsoft JhengHei"/>
                <a:cs typeface="Microsoft JhengHei"/>
              </a:rPr>
              <a:t>廁所</a:t>
            </a:r>
            <a:r>
              <a:rPr sz="1400" spc="-15" dirty="0">
                <a:latin typeface="Microsoft JhengHei"/>
                <a:cs typeface="Microsoft JhengHei"/>
              </a:rPr>
              <a:t>、</a:t>
            </a:r>
            <a:r>
              <a:rPr sz="1400" dirty="0">
                <a:latin typeface="Microsoft JhengHei"/>
                <a:cs typeface="Microsoft JhengHei"/>
              </a:rPr>
              <a:t>更衣</a:t>
            </a:r>
            <a:r>
              <a:rPr sz="1400" spc="-15" dirty="0">
                <a:latin typeface="Microsoft JhengHei"/>
                <a:cs typeface="Microsoft JhengHei"/>
              </a:rPr>
              <a:t>室</a:t>
            </a:r>
            <a:r>
              <a:rPr sz="1400" dirty="0">
                <a:latin typeface="Microsoft JhengHei"/>
                <a:cs typeface="Microsoft JhengHei"/>
              </a:rPr>
              <a:t>，足</a:t>
            </a:r>
            <a:r>
              <a:rPr sz="1400" spc="-15" dirty="0">
                <a:latin typeface="Microsoft JhengHei"/>
                <a:cs typeface="Microsoft JhengHei"/>
              </a:rPr>
              <a:t>以</a:t>
            </a:r>
            <a:r>
              <a:rPr sz="1400" dirty="0">
                <a:latin typeface="Microsoft JhengHei"/>
                <a:cs typeface="Microsoft JhengHei"/>
              </a:rPr>
              <a:t>妨害</a:t>
            </a:r>
            <a:r>
              <a:rPr sz="1400" spc="-15" dirty="0">
                <a:latin typeface="Microsoft JhengHei"/>
                <a:cs typeface="Microsoft JhengHei"/>
              </a:rPr>
              <a:t>其</a:t>
            </a:r>
            <a:r>
              <a:rPr sz="1400" dirty="0">
                <a:latin typeface="Microsoft JhengHei"/>
                <a:cs typeface="Microsoft JhengHei"/>
              </a:rPr>
              <a:t>隱私</a:t>
            </a:r>
            <a:r>
              <a:rPr sz="1400" spc="-15" dirty="0">
                <a:latin typeface="Microsoft JhengHei"/>
                <a:cs typeface="Microsoft JhengHei"/>
              </a:rPr>
              <a:t>者</a:t>
            </a:r>
            <a:r>
              <a:rPr sz="1400" dirty="0">
                <a:latin typeface="Microsoft JhengHei"/>
                <a:cs typeface="Microsoft JhengHei"/>
              </a:rPr>
              <a:t>。</a:t>
            </a:r>
            <a:endParaRPr sz="1400">
              <a:latin typeface="Microsoft JhengHei"/>
              <a:cs typeface="Microsoft JhengHei"/>
            </a:endParaRPr>
          </a:p>
          <a:p>
            <a:pPr marL="127000" marR="187325" indent="-114935">
              <a:lnSpc>
                <a:spcPct val="130000"/>
              </a:lnSpc>
              <a:spcBef>
                <a:spcPts val="359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Microsoft JhengHei"/>
                <a:cs typeface="Microsoft JhengHei"/>
              </a:rPr>
              <a:t>二、於公共場所或公眾</a:t>
            </a:r>
            <a:r>
              <a:rPr sz="1400" spc="-15" dirty="0">
                <a:latin typeface="Microsoft JhengHei"/>
                <a:cs typeface="Microsoft JhengHei"/>
              </a:rPr>
              <a:t>得</a:t>
            </a:r>
            <a:r>
              <a:rPr sz="1400" dirty="0">
                <a:latin typeface="Microsoft JhengHei"/>
                <a:cs typeface="Microsoft JhengHei"/>
              </a:rPr>
              <a:t>出入</a:t>
            </a:r>
            <a:r>
              <a:rPr sz="1400" spc="-15" dirty="0">
                <a:latin typeface="Microsoft JhengHei"/>
                <a:cs typeface="Microsoft JhengHei"/>
              </a:rPr>
              <a:t>之</a:t>
            </a:r>
            <a:r>
              <a:rPr sz="1400" dirty="0">
                <a:latin typeface="Microsoft JhengHei"/>
                <a:cs typeface="Microsoft JhengHei"/>
              </a:rPr>
              <a:t>場所</a:t>
            </a:r>
            <a:r>
              <a:rPr sz="1400" spc="-15" dirty="0">
                <a:latin typeface="Microsoft JhengHei"/>
                <a:cs typeface="Microsoft JhengHei"/>
              </a:rPr>
              <a:t>，</a:t>
            </a:r>
            <a:r>
              <a:rPr sz="1400" dirty="0">
                <a:latin typeface="Microsoft JhengHei"/>
                <a:cs typeface="Microsoft JhengHei"/>
              </a:rPr>
              <a:t>任意</a:t>
            </a:r>
            <a:r>
              <a:rPr sz="1400" spc="-15" dirty="0">
                <a:latin typeface="Microsoft JhengHei"/>
                <a:cs typeface="Microsoft JhengHei"/>
              </a:rPr>
              <a:t>裸</a:t>
            </a:r>
            <a:r>
              <a:rPr sz="1400" dirty="0">
                <a:latin typeface="Microsoft JhengHei"/>
                <a:cs typeface="Microsoft JhengHei"/>
              </a:rPr>
              <a:t>體或</a:t>
            </a:r>
            <a:r>
              <a:rPr sz="1400" spc="-15" dirty="0">
                <a:latin typeface="Microsoft JhengHei"/>
                <a:cs typeface="Microsoft JhengHei"/>
              </a:rPr>
              <a:t>為</a:t>
            </a:r>
            <a:r>
              <a:rPr sz="1400" dirty="0">
                <a:latin typeface="Microsoft JhengHei"/>
                <a:cs typeface="Microsoft JhengHei"/>
              </a:rPr>
              <a:t>放蕩</a:t>
            </a:r>
            <a:r>
              <a:rPr sz="1400" spc="-15" dirty="0">
                <a:latin typeface="Microsoft JhengHei"/>
                <a:cs typeface="Microsoft JhengHei"/>
              </a:rPr>
              <a:t>之</a:t>
            </a:r>
            <a:r>
              <a:rPr sz="1400" dirty="0">
                <a:latin typeface="Microsoft JhengHei"/>
                <a:cs typeface="Microsoft JhengHei"/>
              </a:rPr>
              <a:t>姿勢， </a:t>
            </a:r>
            <a:r>
              <a:rPr sz="1400" spc="-335" dirty="0">
                <a:latin typeface="Microsoft JhengHei"/>
                <a:cs typeface="Microsoft JhengHei"/>
              </a:rPr>
              <a:t> </a:t>
            </a:r>
            <a:r>
              <a:rPr sz="1400" dirty="0">
                <a:latin typeface="Microsoft JhengHei"/>
                <a:cs typeface="Microsoft JhengHei"/>
              </a:rPr>
              <a:t>而有妨害善良</a:t>
            </a:r>
            <a:r>
              <a:rPr sz="1400" spc="315" dirty="0">
                <a:latin typeface="Microsoft JhengHei"/>
                <a:cs typeface="Microsoft JhengHei"/>
              </a:rPr>
              <a:t> </a:t>
            </a:r>
            <a:r>
              <a:rPr sz="1400" dirty="0">
                <a:latin typeface="Microsoft JhengHei"/>
                <a:cs typeface="Microsoft JhengHei"/>
              </a:rPr>
              <a:t>風俗，不聽勸阻者。</a:t>
            </a:r>
            <a:endParaRPr sz="1400">
              <a:latin typeface="Microsoft JhengHei"/>
              <a:cs typeface="Microsoft JhengHei"/>
            </a:endParaRPr>
          </a:p>
          <a:p>
            <a:pPr marL="127000" indent="-114935">
              <a:lnSpc>
                <a:spcPct val="100000"/>
              </a:lnSpc>
              <a:spcBef>
                <a:spcPts val="860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Microsoft JhengHei"/>
                <a:cs typeface="Microsoft JhengHei"/>
              </a:rPr>
              <a:t>三、以猥褻之言語、舉</a:t>
            </a:r>
            <a:r>
              <a:rPr sz="1400" spc="-15" dirty="0">
                <a:latin typeface="Microsoft JhengHei"/>
                <a:cs typeface="Microsoft JhengHei"/>
              </a:rPr>
              <a:t>動</a:t>
            </a:r>
            <a:r>
              <a:rPr sz="1400" dirty="0">
                <a:latin typeface="Microsoft JhengHei"/>
                <a:cs typeface="Microsoft JhengHei"/>
              </a:rPr>
              <a:t>或其</a:t>
            </a:r>
            <a:r>
              <a:rPr sz="1400" spc="-15" dirty="0">
                <a:latin typeface="Microsoft JhengHei"/>
                <a:cs typeface="Microsoft JhengHei"/>
              </a:rPr>
              <a:t>他</a:t>
            </a:r>
            <a:r>
              <a:rPr sz="1400" dirty="0">
                <a:latin typeface="Microsoft JhengHei"/>
                <a:cs typeface="Microsoft JhengHei"/>
              </a:rPr>
              <a:t>方法</a:t>
            </a:r>
            <a:r>
              <a:rPr sz="1400" spc="-15" dirty="0">
                <a:latin typeface="Microsoft JhengHei"/>
                <a:cs typeface="Microsoft JhengHei"/>
              </a:rPr>
              <a:t>，</a:t>
            </a:r>
            <a:r>
              <a:rPr sz="1400" dirty="0">
                <a:latin typeface="Microsoft JhengHei"/>
                <a:cs typeface="Microsoft JhengHei"/>
              </a:rPr>
              <a:t>調戲</a:t>
            </a:r>
            <a:r>
              <a:rPr sz="1400" spc="-15" dirty="0">
                <a:latin typeface="Microsoft JhengHei"/>
                <a:cs typeface="Microsoft JhengHei"/>
              </a:rPr>
              <a:t>異</a:t>
            </a:r>
            <a:r>
              <a:rPr sz="1400" dirty="0">
                <a:latin typeface="Microsoft JhengHei"/>
                <a:cs typeface="Microsoft JhengHei"/>
              </a:rPr>
              <a:t>性者。</a:t>
            </a:r>
            <a:endParaRPr sz="1400">
              <a:latin typeface="Microsoft JhengHei"/>
              <a:cs typeface="Microsoft JhengHe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4439411"/>
            <a:ext cx="1192530" cy="168783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49476" y="4510278"/>
            <a:ext cx="635000" cy="14617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7500"/>
              </a:lnSpc>
              <a:spcBef>
                <a:spcPts val="170"/>
              </a:spcBef>
            </a:pPr>
            <a:r>
              <a:rPr sz="2400" b="1" dirty="0">
                <a:latin typeface="Microsoft JhengHei"/>
                <a:cs typeface="Microsoft JhengHei"/>
              </a:rPr>
              <a:t>社會 </a:t>
            </a:r>
            <a:r>
              <a:rPr sz="2400" b="1" spc="-5" dirty="0">
                <a:latin typeface="Microsoft JhengHei"/>
                <a:cs typeface="Microsoft JhengHei"/>
              </a:rPr>
              <a:t>秩序 </a:t>
            </a:r>
            <a:r>
              <a:rPr sz="2400" b="1" dirty="0">
                <a:latin typeface="Microsoft JhengHei"/>
                <a:cs typeface="Microsoft JhengHei"/>
              </a:rPr>
              <a:t>維護 法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66697" y="594106"/>
            <a:ext cx="5613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性騷擾</a:t>
            </a:r>
            <a:r>
              <a:rPr spc="-25" dirty="0"/>
              <a:t>防</a:t>
            </a:r>
            <a:r>
              <a:rPr dirty="0"/>
              <a:t>治法通</a:t>
            </a:r>
            <a:r>
              <a:rPr spc="-25" dirty="0"/>
              <a:t>過</a:t>
            </a:r>
            <a:r>
              <a:rPr dirty="0"/>
              <a:t>之前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7830" y="3685921"/>
            <a:ext cx="6858634" cy="22860"/>
          </a:xfrm>
          <a:custGeom>
            <a:avLst/>
            <a:gdLst/>
            <a:ahLst/>
            <a:cxnLst/>
            <a:rect l="l" t="t" r="r" b="b"/>
            <a:pathLst>
              <a:path w="6858634" h="22860">
                <a:moveTo>
                  <a:pt x="6858038" y="0"/>
                </a:moveTo>
                <a:lnTo>
                  <a:pt x="0" y="0"/>
                </a:lnTo>
                <a:lnTo>
                  <a:pt x="0" y="22859"/>
                </a:lnTo>
                <a:lnTo>
                  <a:pt x="6858038" y="22859"/>
                </a:lnTo>
                <a:lnTo>
                  <a:pt x="6858038" y="0"/>
                </a:lnTo>
                <a:close/>
              </a:path>
            </a:pathLst>
          </a:custGeom>
          <a:solidFill>
            <a:srgbClr val="073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1077" y="2636011"/>
            <a:ext cx="7158990" cy="31534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6385" marR="5080" indent="-274320" algn="just">
              <a:lnSpc>
                <a:spcPct val="90000"/>
              </a:lnSpc>
              <a:spcBef>
                <a:spcPts val="530"/>
              </a:spcBef>
            </a:pPr>
            <a:r>
              <a:rPr sz="3600" spc="36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u="heavy" dirty="0">
                <a:solidFill>
                  <a:srgbClr val="073D86"/>
                </a:solidFill>
                <a:uFill>
                  <a:solidFill>
                    <a:srgbClr val="073D86"/>
                  </a:solidFill>
                </a:uFill>
                <a:latin typeface="SimSun"/>
                <a:cs typeface="SimSun"/>
              </a:rPr>
              <a:t>意圖性騷擾，乘人不及抗拒而為親 </a:t>
            </a:r>
            <a:r>
              <a:rPr sz="3600" dirty="0">
                <a:solidFill>
                  <a:srgbClr val="073D86"/>
                </a:solidFill>
                <a:latin typeface="SimSun"/>
                <a:cs typeface="SimSun"/>
              </a:rPr>
              <a:t>吻、擁抱或觸摸其臀部、胸部或其 </a:t>
            </a:r>
            <a:r>
              <a:rPr sz="3600" u="heavy" dirty="0">
                <a:solidFill>
                  <a:srgbClr val="073D86"/>
                </a:solidFill>
                <a:uFill>
                  <a:solidFill>
                    <a:srgbClr val="073D86"/>
                  </a:solidFill>
                </a:uFill>
                <a:latin typeface="SimSun"/>
                <a:cs typeface="SimSun"/>
              </a:rPr>
              <a:t>他身體隱私處之</a:t>
            </a:r>
            <a:r>
              <a:rPr sz="3600" u="heavy" spc="5" dirty="0">
                <a:solidFill>
                  <a:srgbClr val="073D86"/>
                </a:solidFill>
                <a:uFill>
                  <a:solidFill>
                    <a:srgbClr val="073D86"/>
                  </a:solidFill>
                </a:uFill>
                <a:latin typeface="SimSun"/>
                <a:cs typeface="SimSun"/>
              </a:rPr>
              <a:t>行</a:t>
            </a:r>
            <a:r>
              <a:rPr sz="3600" u="heavy" dirty="0">
                <a:solidFill>
                  <a:srgbClr val="073D86"/>
                </a:solidFill>
                <a:uFill>
                  <a:solidFill>
                    <a:srgbClr val="073D86"/>
                  </a:solidFill>
                </a:uFill>
                <a:latin typeface="SimSun"/>
                <a:cs typeface="SimSun"/>
              </a:rPr>
              <a:t>為</a:t>
            </a:r>
            <a:r>
              <a:rPr sz="3600" dirty="0">
                <a:solidFill>
                  <a:srgbClr val="073D86"/>
                </a:solidFill>
                <a:latin typeface="SimSun"/>
                <a:cs typeface="SimSun"/>
              </a:rPr>
              <a:t>者，處二年以 下有期徒刑、拘役或科或併科新臺 幣十萬元以下罰金。</a:t>
            </a:r>
            <a:endParaRPr sz="3600">
              <a:latin typeface="SimSun"/>
              <a:cs typeface="SimSun"/>
            </a:endParaRPr>
          </a:p>
          <a:p>
            <a:pPr marL="12700" algn="just">
              <a:lnSpc>
                <a:spcPct val="100000"/>
              </a:lnSpc>
              <a:spcBef>
                <a:spcPts val="434"/>
              </a:spcBef>
            </a:pPr>
            <a:r>
              <a:rPr sz="3600" spc="36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dirty="0">
                <a:solidFill>
                  <a:srgbClr val="073D86"/>
                </a:solidFill>
                <a:latin typeface="SimSun"/>
                <a:cs typeface="SimSun"/>
              </a:rPr>
              <a:t>前項之罪，須告訴乃論。</a:t>
            </a:r>
            <a:endParaRPr sz="3600">
              <a:latin typeface="SimSun"/>
              <a:cs typeface="SimSu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A9799"/>
                </a:solidFill>
              </a:rPr>
              <a:t>29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7197" y="618489"/>
            <a:ext cx="523303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b="1" dirty="0">
                <a:latin typeface="Microsoft JhengHei"/>
                <a:cs typeface="Microsoft JhengHei"/>
              </a:rPr>
              <a:t>性騷擾</a:t>
            </a:r>
            <a:r>
              <a:rPr sz="4100" b="1" spc="-25" dirty="0">
                <a:latin typeface="Microsoft JhengHei"/>
                <a:cs typeface="Microsoft JhengHei"/>
              </a:rPr>
              <a:t>防</a:t>
            </a:r>
            <a:r>
              <a:rPr sz="4100" b="1" dirty="0">
                <a:latin typeface="Microsoft JhengHei"/>
                <a:cs typeface="Microsoft JhengHei"/>
              </a:rPr>
              <a:t>治法</a:t>
            </a:r>
            <a:r>
              <a:rPr sz="4100" b="1" spc="-10" dirty="0">
                <a:latin typeface="Microsoft JhengHei"/>
                <a:cs typeface="Microsoft JhengHei"/>
              </a:rPr>
              <a:t>第</a:t>
            </a:r>
            <a:r>
              <a:rPr sz="4100" b="1" spc="-395" dirty="0">
                <a:latin typeface="Microsoft JhengHei"/>
                <a:cs typeface="Microsoft JhengHei"/>
              </a:rPr>
              <a:t>2</a:t>
            </a:r>
            <a:r>
              <a:rPr sz="4100" b="1" spc="-409" dirty="0">
                <a:latin typeface="Microsoft JhengHei"/>
                <a:cs typeface="Microsoft JhengHei"/>
              </a:rPr>
              <a:t>5</a:t>
            </a:r>
            <a:r>
              <a:rPr sz="4100" b="1" dirty="0">
                <a:latin typeface="Microsoft JhengHei"/>
                <a:cs typeface="Microsoft JhengHei"/>
              </a:rPr>
              <a:t>條：</a:t>
            </a:r>
            <a:endParaRPr sz="4100">
              <a:latin typeface="Microsoft JhengHei"/>
              <a:cs typeface="Microsoft JhengHe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4AF6A78E-46C9-C47F-28FD-145D70D6184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23819"/>
            <a:ext cx="7005320" cy="3317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一、「強制猥褻」（摸胸、摸臀、強吻）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二、「剝奪自由」(行動控制)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三、「強制罪」（緊緊擁抱、連發簡訊、攔路阻檔</a:t>
            </a:r>
            <a:endParaRPr sz="2400">
              <a:latin typeface="SimSun"/>
              <a:cs typeface="SimSu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等）</a:t>
            </a:r>
            <a:endParaRPr sz="2400">
              <a:latin typeface="SimSun"/>
              <a:cs typeface="SimSu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四、公然侮辱（當街對某人口出穢言、指著某女為 娼妓，或斥言其「不要臉」等，足以貶損他人身分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人格者）</a:t>
            </a:r>
            <a:endParaRPr sz="2400">
              <a:latin typeface="SimSun"/>
              <a:cs typeface="SimSun"/>
            </a:endParaRPr>
          </a:p>
          <a:p>
            <a:pPr marL="287020" indent="-274320" algn="just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五、其他不受歡迎之行為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A9799"/>
                </a:solidFill>
              </a:rPr>
              <a:t>30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6280" y="594106"/>
            <a:ext cx="61722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騷擾可</a:t>
            </a:r>
            <a:r>
              <a:rPr spc="-25" dirty="0"/>
              <a:t>能</a:t>
            </a:r>
            <a:r>
              <a:rPr dirty="0"/>
              <a:t>涉及的</a:t>
            </a:r>
            <a:r>
              <a:rPr spc="-25" dirty="0"/>
              <a:t>刑</a:t>
            </a:r>
            <a:r>
              <a:rPr dirty="0"/>
              <a:t>事責任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44D5E855-3B4E-88C2-5CE2-099206CEF3F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857" y="513334"/>
            <a:ext cx="37979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Microsoft JhengHei"/>
                <a:cs typeface="Microsoft JhengHei"/>
              </a:rPr>
              <a:t>性騷擾是指</a:t>
            </a:r>
            <a:r>
              <a:rPr sz="5400" b="1" spc="105" dirty="0">
                <a:latin typeface="Microsoft JhengHei"/>
                <a:cs typeface="Microsoft JhengHei"/>
              </a:rPr>
              <a:t>?</a:t>
            </a:r>
            <a:endParaRPr sz="54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9069" y="1843481"/>
            <a:ext cx="680402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一種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非</a:t>
            </a: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自願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、不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受</a:t>
            </a: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歡迎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且</a:t>
            </a: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是令</a:t>
            </a:r>
            <a:r>
              <a:rPr sz="3200" b="1" spc="-10" dirty="0">
                <a:solidFill>
                  <a:srgbClr val="073D86"/>
                </a:solidFill>
                <a:latin typeface="Microsoft JhengHei"/>
                <a:cs typeface="Microsoft JhengHei"/>
              </a:rPr>
              <a:t>人</a:t>
            </a:r>
            <a:r>
              <a:rPr sz="3200" b="1" dirty="0">
                <a:solidFill>
                  <a:srgbClr val="0080FF"/>
                </a:solidFill>
                <a:latin typeface="Microsoft JhengHei"/>
                <a:cs typeface="Microsoft JhengHei"/>
              </a:rPr>
              <a:t>不 愉快的</a:t>
            </a:r>
            <a:r>
              <a:rPr sz="3200" b="1" spc="459" dirty="0">
                <a:solidFill>
                  <a:srgbClr val="0080FF"/>
                </a:solidFill>
                <a:latin typeface="Microsoft JhengHei"/>
                <a:cs typeface="Microsoft JhengHei"/>
              </a:rPr>
              <a:t>(</a:t>
            </a:r>
            <a:r>
              <a:rPr sz="3200" b="1" dirty="0">
                <a:solidFill>
                  <a:srgbClr val="0080FF"/>
                </a:solidFill>
                <a:latin typeface="Microsoft JhengHei"/>
                <a:cs typeface="Microsoft JhengHei"/>
              </a:rPr>
              <a:t>感受</a:t>
            </a:r>
            <a:r>
              <a:rPr sz="3200" b="1" spc="465" dirty="0">
                <a:solidFill>
                  <a:srgbClr val="0080FF"/>
                </a:solidFill>
                <a:latin typeface="Microsoft JhengHei"/>
                <a:cs typeface="Microsoft JhengHei"/>
              </a:rPr>
              <a:t>)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，</a:t>
            </a:r>
            <a:r>
              <a:rPr sz="3200" b="1" dirty="0">
                <a:solidFill>
                  <a:srgbClr val="073D86"/>
                </a:solidFill>
                <a:latin typeface="Microsoft JhengHei"/>
                <a:cs typeface="Microsoft JhengHei"/>
              </a:rPr>
              <a:t>與性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或</a:t>
            </a:r>
            <a:r>
              <a:rPr sz="32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性別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有</a:t>
            </a:r>
            <a:r>
              <a:rPr sz="3200" b="1" dirty="0">
                <a:solidFill>
                  <a:srgbClr val="073D86"/>
                </a:solidFill>
                <a:latin typeface="Microsoft JhengHei"/>
                <a:cs typeface="Microsoft JhengHei"/>
              </a:rPr>
              <a:t>關</a:t>
            </a: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的</a:t>
            </a:r>
            <a:r>
              <a:rPr sz="3200" b="1" dirty="0">
                <a:solidFill>
                  <a:srgbClr val="0080FF"/>
                </a:solidFill>
                <a:latin typeface="Microsoft JhengHei"/>
                <a:cs typeface="Microsoft JhengHei"/>
              </a:rPr>
              <a:t>言 語或</a:t>
            </a:r>
            <a:r>
              <a:rPr sz="3200" b="1" spc="-15" dirty="0">
                <a:solidFill>
                  <a:srgbClr val="0080FF"/>
                </a:solidFill>
                <a:latin typeface="Microsoft JhengHei"/>
                <a:cs typeface="Microsoft JhengHei"/>
              </a:rPr>
              <a:t>身</a:t>
            </a:r>
            <a:r>
              <a:rPr sz="3200" b="1" dirty="0">
                <a:solidFill>
                  <a:srgbClr val="0080FF"/>
                </a:solidFill>
                <a:latin typeface="Microsoft JhengHei"/>
                <a:cs typeface="Microsoft JhengHei"/>
              </a:rPr>
              <a:t>體的</a:t>
            </a:r>
            <a:r>
              <a:rPr sz="3200" b="1" spc="-15" dirty="0">
                <a:solidFill>
                  <a:srgbClr val="0080FF"/>
                </a:solidFill>
                <a:latin typeface="Microsoft JhengHei"/>
                <a:cs typeface="Microsoft JhengHei"/>
              </a:rPr>
              <a:t>行</a:t>
            </a:r>
            <a:r>
              <a:rPr sz="3200" b="1" dirty="0">
                <a:solidFill>
                  <a:srgbClr val="0080FF"/>
                </a:solidFill>
                <a:latin typeface="Microsoft JhengHei"/>
                <a:cs typeface="Microsoft JhengHei"/>
              </a:rPr>
              <a:t>為</a:t>
            </a:r>
            <a:r>
              <a:rPr sz="3200" b="1" spc="465" dirty="0">
                <a:solidFill>
                  <a:srgbClr val="0080FF"/>
                </a:solidFill>
                <a:latin typeface="Microsoft JhengHei"/>
                <a:cs typeface="Microsoft JhengHei"/>
              </a:rPr>
              <a:t>(</a:t>
            </a:r>
            <a:r>
              <a:rPr sz="3200" b="1" dirty="0">
                <a:solidFill>
                  <a:srgbClr val="0080FF"/>
                </a:solidFill>
                <a:latin typeface="Microsoft JhengHei"/>
                <a:cs typeface="Microsoft JhengHei"/>
              </a:rPr>
              <a:t>內容與樣</a:t>
            </a:r>
            <a:r>
              <a:rPr sz="3200" b="1" spc="-10" dirty="0">
                <a:solidFill>
                  <a:srgbClr val="0080FF"/>
                </a:solidFill>
                <a:latin typeface="Microsoft JhengHei"/>
                <a:cs typeface="Microsoft JhengHei"/>
              </a:rPr>
              <a:t>態</a:t>
            </a:r>
            <a:r>
              <a:rPr sz="3200" b="1" spc="455" dirty="0">
                <a:solidFill>
                  <a:srgbClr val="0080FF"/>
                </a:solidFill>
                <a:latin typeface="Microsoft JhengHei"/>
                <a:cs typeface="Microsoft JhengHei"/>
              </a:rPr>
              <a:t>)</a:t>
            </a:r>
            <a:r>
              <a:rPr sz="3200" b="1" dirty="0">
                <a:solidFill>
                  <a:srgbClr val="073D86"/>
                </a:solidFill>
                <a:latin typeface="Microsoft JhengHei"/>
                <a:cs typeface="Microsoft JhengHei"/>
              </a:rPr>
              <a:t>，而且 </a:t>
            </a: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該行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為</a:t>
            </a: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的目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的</a:t>
            </a: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或結</a:t>
            </a:r>
            <a:r>
              <a:rPr sz="32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果</a:t>
            </a:r>
            <a:r>
              <a:rPr sz="32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，會</a:t>
            </a:r>
            <a:r>
              <a:rPr sz="3200" b="1" spc="-10" dirty="0">
                <a:solidFill>
                  <a:srgbClr val="0080FF"/>
                </a:solidFill>
                <a:latin typeface="Microsoft JhengHei"/>
                <a:cs typeface="Microsoft JhengHei"/>
              </a:rPr>
              <a:t>影</a:t>
            </a:r>
            <a:r>
              <a:rPr sz="3200" b="1" spc="5" dirty="0">
                <a:solidFill>
                  <a:srgbClr val="0080FF"/>
                </a:solidFill>
                <a:latin typeface="Microsoft JhengHei"/>
                <a:cs typeface="Microsoft JhengHei"/>
              </a:rPr>
              <a:t>響正</a:t>
            </a:r>
            <a:r>
              <a:rPr sz="3200" b="1" spc="-15" dirty="0">
                <a:solidFill>
                  <a:srgbClr val="0080FF"/>
                </a:solidFill>
                <a:latin typeface="Microsoft JhengHei"/>
                <a:cs typeface="Microsoft JhengHei"/>
              </a:rPr>
              <a:t>常</a:t>
            </a:r>
            <a:r>
              <a:rPr sz="3200" b="1" dirty="0">
                <a:solidFill>
                  <a:srgbClr val="0080FF"/>
                </a:solidFill>
                <a:latin typeface="Microsoft JhengHei"/>
                <a:cs typeface="Microsoft JhengHei"/>
              </a:rPr>
              <a:t>生 活之</a:t>
            </a:r>
            <a:r>
              <a:rPr sz="3200" b="1" spc="-15" dirty="0">
                <a:solidFill>
                  <a:srgbClr val="0080FF"/>
                </a:solidFill>
                <a:latin typeface="Microsoft JhengHei"/>
                <a:cs typeface="Microsoft JhengHei"/>
              </a:rPr>
              <a:t>進</a:t>
            </a:r>
            <a:r>
              <a:rPr sz="3200" b="1" dirty="0">
                <a:solidFill>
                  <a:srgbClr val="0080FF"/>
                </a:solidFill>
                <a:latin typeface="Microsoft JhengHei"/>
                <a:cs typeface="Microsoft JhengHei"/>
              </a:rPr>
              <a:t>行</a:t>
            </a:r>
            <a:r>
              <a:rPr sz="3200" b="1" spc="465" dirty="0">
                <a:solidFill>
                  <a:srgbClr val="0080FF"/>
                </a:solidFill>
                <a:latin typeface="Microsoft JhengHei"/>
                <a:cs typeface="Microsoft JhengHei"/>
              </a:rPr>
              <a:t>(</a:t>
            </a:r>
            <a:r>
              <a:rPr sz="3200" b="1" dirty="0">
                <a:solidFill>
                  <a:srgbClr val="0080FF"/>
                </a:solidFill>
                <a:latin typeface="Microsoft JhengHei"/>
                <a:cs typeface="Microsoft JhengHei"/>
              </a:rPr>
              <a:t>結</a:t>
            </a:r>
            <a:r>
              <a:rPr sz="3200" b="1" spc="-15" dirty="0">
                <a:solidFill>
                  <a:srgbClr val="0080FF"/>
                </a:solidFill>
                <a:latin typeface="Microsoft JhengHei"/>
                <a:cs typeface="Microsoft JhengHei"/>
              </a:rPr>
              <a:t>果</a:t>
            </a:r>
            <a:r>
              <a:rPr sz="3200" b="1" spc="465" dirty="0">
                <a:solidFill>
                  <a:srgbClr val="0080FF"/>
                </a:solidFill>
                <a:latin typeface="Microsoft JhengHei"/>
                <a:cs typeface="Microsoft JhengHei"/>
              </a:rPr>
              <a:t>)</a:t>
            </a:r>
            <a:r>
              <a:rPr sz="3200" b="1" dirty="0">
                <a:solidFill>
                  <a:srgbClr val="0080FF"/>
                </a:solidFill>
                <a:latin typeface="Microsoft JhengHei"/>
                <a:cs typeface="Microsoft JhengHei"/>
              </a:rPr>
              <a:t>。</a:t>
            </a:r>
            <a:endParaRPr sz="3200" dirty="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77201" y="6345123"/>
            <a:ext cx="79514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t>2022/</a:t>
            </a:r>
            <a:r>
              <a:rPr lang="en-US" altLang="zh-TW" sz="1000" spc="-5" dirty="0">
                <a:solidFill>
                  <a:srgbClr val="073D86"/>
                </a:solidFill>
                <a:latin typeface="Verdana"/>
                <a:cs typeface="Verdana"/>
              </a:rPr>
              <a:t>10</a:t>
            </a:r>
            <a:r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t>/1</a:t>
            </a:r>
            <a:r>
              <a:rPr lang="en-US" altLang="zh-TW" sz="1000" spc="-5" dirty="0">
                <a:solidFill>
                  <a:srgbClr val="073D86"/>
                </a:solidFill>
                <a:latin typeface="Verdana"/>
                <a:cs typeface="Verdana"/>
              </a:rPr>
              <a:t>2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9040" y="6345123"/>
            <a:ext cx="1060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t>3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60396"/>
            <a:ext cx="7158990" cy="32448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一、「剝奪自由」--私行拘禁或以其他非法方法， </a:t>
            </a:r>
            <a:r>
              <a:rPr sz="2400" spc="-118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剝奪人之行動自由者，處五年以下有期徒刑</a:t>
            </a:r>
            <a:r>
              <a:rPr sz="2400" spc="-9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、拘役 或三百元以下罰金。(刑302)</a:t>
            </a:r>
            <a:endParaRPr sz="2400">
              <a:latin typeface="SimSun"/>
              <a:cs typeface="SimSun"/>
            </a:endParaRPr>
          </a:p>
          <a:p>
            <a:pPr marL="286385" marR="157480" indent="-274320" algn="just">
              <a:lnSpc>
                <a:spcPts val="2590"/>
              </a:lnSpc>
              <a:spcBef>
                <a:spcPts val="58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二、「強制罪」--以強暴、脅迫使人行無義務之事 或妨害人行使權利者，處三年以下有期徒刑、拘役 或三百元以下罰金。</a:t>
            </a:r>
            <a:r>
              <a:rPr sz="2400" spc="-10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前項之未遂犯罰之</a:t>
            </a:r>
            <a:r>
              <a:rPr sz="2400" spc="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(刑304)</a:t>
            </a:r>
            <a:endParaRPr sz="2400">
              <a:latin typeface="SimSun"/>
              <a:cs typeface="SimSun"/>
            </a:endParaRPr>
          </a:p>
          <a:p>
            <a:pPr marL="286385" marR="158750" indent="-274320" algn="just">
              <a:lnSpc>
                <a:spcPts val="259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二、公然侮辱--公然侮辱人者，處拘役或三百元以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下罰金。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(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刑309)</a:t>
            </a:r>
            <a:endParaRPr sz="2400">
              <a:latin typeface="SimSun"/>
              <a:cs typeface="SimSun"/>
            </a:endParaRPr>
          </a:p>
          <a:p>
            <a:pPr marL="287020" indent="-274320" algn="just">
              <a:lnSpc>
                <a:spcPct val="100000"/>
              </a:lnSpc>
              <a:spcBef>
                <a:spcPts val="254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三、其他不受歡迎之行</a:t>
            </a:r>
            <a:r>
              <a:rPr sz="2400" spc="5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(刑305恐嚇、310誹謗)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A9799"/>
                </a:solidFill>
              </a:rPr>
              <a:t>31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法律責任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01ACDCA7-145D-A141-9811-01290D01048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96971"/>
            <a:ext cx="71589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2014的一項親密伴侶暴力被害人跟蹤調查，其中高 達78%民眾有遭受跟蹤的經驗，被跟蹤期間一年以上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佔了45.9%、三年以上高達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近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25%；另一項本會在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2014進行的調查顯示，</a:t>
            </a:r>
            <a:r>
              <a:rPr sz="2400" spc="5" dirty="0">
                <a:solidFill>
                  <a:srgbClr val="073D86"/>
                </a:solidFill>
                <a:latin typeface="SimSun"/>
                <a:cs typeface="SimSun"/>
              </a:rPr>
              <a:t>有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12.4%的年輕女學生表示曾 遭遇跟蹤騷擾。(資料來源：現代婦女基金</a:t>
            </a:r>
            <a:r>
              <a:rPr sz="2400" spc="5" dirty="0">
                <a:solidFill>
                  <a:srgbClr val="073D86"/>
                </a:solidFill>
                <a:latin typeface="SimSun"/>
                <a:cs typeface="SimSun"/>
              </a:rPr>
              <a:t>會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)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A9799"/>
                </a:solidFill>
              </a:rPr>
              <a:t>32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4646" y="659638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跟蹤騷擾</a:t>
            </a:r>
            <a:endParaRPr sz="36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4939D82C-43A8-C7AF-FCE3-D1D77C22426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599436"/>
            <a:ext cx="7386320" cy="328866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86385" marR="5080" indent="-274320">
              <a:lnSpc>
                <a:spcPct val="80000"/>
              </a:lnSpc>
              <a:spcBef>
                <a:spcPts val="84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「跟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蹤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騷擾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防制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法</a:t>
            </a:r>
            <a:r>
              <a:rPr sz="3100" spc="5" dirty="0">
                <a:solidFill>
                  <a:srgbClr val="073D86"/>
                </a:solidFill>
                <a:latin typeface="SimSun"/>
                <a:cs typeface="SimSun"/>
              </a:rPr>
              <a:t>」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在今年</a:t>
            </a:r>
            <a:r>
              <a:rPr sz="3100" spc="5" dirty="0">
                <a:solidFill>
                  <a:srgbClr val="073D86"/>
                </a:solidFill>
                <a:latin typeface="SimSun"/>
                <a:cs typeface="SimSun"/>
              </a:rPr>
              <a:t>6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月1日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施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行。 違反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規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定者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除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可依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違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反跟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蹤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騷擾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罪</a:t>
            </a:r>
            <a:r>
              <a:rPr sz="3100" spc="15" dirty="0">
                <a:solidFill>
                  <a:srgbClr val="073D86"/>
                </a:solidFill>
                <a:latin typeface="SimSun"/>
                <a:cs typeface="SimSun"/>
              </a:rPr>
              <a:t>移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(函) 送外，也可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核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發書面告誡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提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供被害人及 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時保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護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及做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後續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聲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請保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護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令的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前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置作 </a:t>
            </a:r>
            <a:r>
              <a:rPr sz="310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3100" spc="-5" dirty="0">
                <a:solidFill>
                  <a:srgbClr val="073D86"/>
                </a:solidFill>
                <a:latin typeface="SimSun"/>
                <a:cs typeface="SimSun"/>
              </a:rPr>
              <a:t>為。</a:t>
            </a:r>
            <a:endParaRPr sz="31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50">
              <a:latin typeface="SimSun"/>
              <a:cs typeface="SimSun"/>
            </a:endParaRPr>
          </a:p>
          <a:p>
            <a:pPr marL="286385" marR="411480" indent="-274320">
              <a:lnSpc>
                <a:spcPct val="80000"/>
              </a:lnSpc>
              <a:tabLst>
                <a:tab pos="286385" algn="l"/>
              </a:tabLst>
            </a:pPr>
            <a:r>
              <a:rPr sz="2200" spc="-5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2200" spc="-5" dirty="0">
                <a:solidFill>
                  <a:srgbClr val="30B6FC"/>
                </a:solidFill>
                <a:latin typeface="Times New Roman"/>
                <a:cs typeface="Times New Roman"/>
              </a:rPr>
              <a:t>	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資料來源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：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2022-04-02</a:t>
            </a:r>
            <a:r>
              <a:rPr sz="22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10:49 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聯合</a:t>
            </a:r>
            <a:r>
              <a:rPr sz="2200" spc="459" dirty="0">
                <a:solidFill>
                  <a:srgbClr val="073D86"/>
                </a:solidFill>
                <a:latin typeface="SimSun"/>
                <a:cs typeface="SimSun"/>
              </a:rPr>
              <a:t>報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/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記者白錫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鏗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／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台中 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即時報導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https://udn.com/news/story/7320/6210618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A9799"/>
                </a:solidFill>
              </a:rPr>
              <a:t>33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6933" y="732866"/>
            <a:ext cx="64274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Microsoft JhengHei"/>
                <a:cs typeface="Microsoft JhengHei"/>
              </a:rPr>
              <a:t>跟蹤騷擾防制</a:t>
            </a:r>
            <a:r>
              <a:rPr sz="4800" b="1" spc="-10" dirty="0">
                <a:latin typeface="Microsoft JhengHei"/>
                <a:cs typeface="Microsoft JhengHei"/>
              </a:rPr>
              <a:t>法</a:t>
            </a:r>
            <a:r>
              <a:rPr sz="4800" b="1" spc="-220" dirty="0">
                <a:latin typeface="Microsoft JhengHei"/>
                <a:cs typeface="Microsoft JhengHei"/>
              </a:rPr>
              <a:t>6/1</a:t>
            </a:r>
            <a:r>
              <a:rPr sz="4800" b="1" spc="-5" dirty="0">
                <a:latin typeface="Microsoft JhengHei"/>
                <a:cs typeface="Microsoft JhengHei"/>
              </a:rPr>
              <a:t>上路</a:t>
            </a:r>
            <a:endParaRPr sz="4800">
              <a:latin typeface="Microsoft JhengHei"/>
              <a:cs typeface="Microsoft JhengHe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12CB1365-DE85-F30C-B452-D1CD8412898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600"/>
            <a:ext cx="8935720" cy="5716905"/>
            <a:chOff x="0" y="228600"/>
            <a:chExt cx="8935720" cy="5716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5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5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5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82267"/>
              <a:ext cx="2772155" cy="456285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903" y="6235700"/>
            <a:ext cx="3515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14</a:t>
            </a:r>
            <a:r>
              <a:rPr sz="1800" dirty="0">
                <a:latin typeface="SimSun"/>
                <a:cs typeface="SimSun"/>
              </a:rPr>
              <a:t>年「台大宅王」張彥文求復合被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-48056" y="6510019"/>
            <a:ext cx="322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imSun"/>
                <a:cs typeface="SimSun"/>
              </a:rPr>
              <a:t>殺前女友即是一例。（資料照）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-86156" y="5711138"/>
            <a:ext cx="883031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739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imSun"/>
                <a:cs typeface="SimSun"/>
              </a:rPr>
              <a:t>資料來源</a:t>
            </a:r>
            <a:r>
              <a:rPr sz="1800" spc="-265" dirty="0">
                <a:latin typeface="SimSun"/>
                <a:cs typeface="SimSun"/>
              </a:rPr>
              <a:t> </a:t>
            </a:r>
            <a:r>
              <a:rPr sz="1800" dirty="0">
                <a:latin typeface="SimSun"/>
                <a:cs typeface="SimSun"/>
              </a:rPr>
              <a:t>今日新聞</a:t>
            </a:r>
          </a:p>
          <a:p>
            <a:pPr marL="50800">
              <a:lnSpc>
                <a:spcPct val="100000"/>
              </a:lnSpc>
              <a:spcBef>
                <a:spcPts val="45"/>
              </a:spcBef>
            </a:pPr>
            <a:r>
              <a:rPr sz="2700" baseline="7716" dirty="0">
                <a:latin typeface="SimSun"/>
                <a:cs typeface="SimSun"/>
              </a:rPr>
              <a:t>騷擾以往幾無罰則，衍生不少暴力攻</a:t>
            </a:r>
            <a:r>
              <a:rPr sz="2700" spc="-157" baseline="7716" dirty="0">
                <a:latin typeface="SimSun"/>
                <a:cs typeface="SimSun"/>
              </a:rPr>
              <a:t> </a:t>
            </a:r>
            <a:r>
              <a:rPr sz="1800" spc="-5" dirty="0">
                <a:latin typeface="Verdana"/>
                <a:cs typeface="Verdana"/>
              </a:rPr>
              <a:t>https://</a:t>
            </a:r>
            <a:r>
              <a:rPr sz="1800" spc="-5" dirty="0">
                <a:latin typeface="Verdana"/>
                <a:cs typeface="Verdana"/>
                <a:hlinkClick r:id="rId4"/>
              </a:rPr>
              <a:t>www.nownews.com/news/5447965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3783" y="1063752"/>
            <a:ext cx="5184648" cy="4562856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69DA0D24-5DD6-4CC0-8A0E-DD8B2017563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5160645"/>
            <a:chOff x="211836" y="228600"/>
            <a:chExt cx="8723630" cy="5160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47365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4203191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417"/>
                  </a:lnTo>
                  <a:lnTo>
                    <a:pt x="2371216" y="91566"/>
                  </a:lnTo>
                  <a:lnTo>
                    <a:pt x="2103246" y="149605"/>
                  </a:lnTo>
                  <a:lnTo>
                    <a:pt x="1822449" y="216661"/>
                  </a:lnTo>
                  <a:lnTo>
                    <a:pt x="1565147" y="281431"/>
                  </a:lnTo>
                  <a:lnTo>
                    <a:pt x="842137" y="444499"/>
                  </a:lnTo>
                  <a:lnTo>
                    <a:pt x="621029" y="489203"/>
                  </a:lnTo>
                  <a:lnTo>
                    <a:pt x="199897" y="567308"/>
                  </a:lnTo>
                  <a:lnTo>
                    <a:pt x="0" y="600836"/>
                  </a:lnTo>
                  <a:lnTo>
                    <a:pt x="270128" y="638809"/>
                  </a:lnTo>
                  <a:lnTo>
                    <a:pt x="397637" y="654430"/>
                  </a:lnTo>
                  <a:lnTo>
                    <a:pt x="644397" y="681227"/>
                  </a:lnTo>
                  <a:lnTo>
                    <a:pt x="874013" y="699134"/>
                  </a:lnTo>
                  <a:lnTo>
                    <a:pt x="984631" y="705865"/>
                  </a:lnTo>
                  <a:lnTo>
                    <a:pt x="1093089" y="710310"/>
                  </a:lnTo>
                  <a:lnTo>
                    <a:pt x="1297177" y="714755"/>
                  </a:lnTo>
                  <a:lnTo>
                    <a:pt x="1395094" y="714755"/>
                  </a:lnTo>
                  <a:lnTo>
                    <a:pt x="1584324" y="710310"/>
                  </a:lnTo>
                  <a:lnTo>
                    <a:pt x="1673606" y="705865"/>
                  </a:lnTo>
                  <a:lnTo>
                    <a:pt x="1843786" y="692403"/>
                  </a:lnTo>
                  <a:lnTo>
                    <a:pt x="1926716" y="683513"/>
                  </a:lnTo>
                  <a:lnTo>
                    <a:pt x="2084069" y="661161"/>
                  </a:lnTo>
                  <a:lnTo>
                    <a:pt x="2232914" y="634364"/>
                  </a:lnTo>
                  <a:lnTo>
                    <a:pt x="2373248" y="603122"/>
                  </a:lnTo>
                  <a:lnTo>
                    <a:pt x="2507234" y="567308"/>
                  </a:lnTo>
                  <a:lnTo>
                    <a:pt x="2634868" y="527176"/>
                  </a:lnTo>
                  <a:lnTo>
                    <a:pt x="2756153" y="482472"/>
                  </a:lnTo>
                  <a:lnTo>
                    <a:pt x="2873120" y="435609"/>
                  </a:lnTo>
                  <a:lnTo>
                    <a:pt x="2877312" y="433323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4075176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9" y="156210"/>
                  </a:lnTo>
                  <a:lnTo>
                    <a:pt x="1077848" y="234315"/>
                  </a:lnTo>
                  <a:lnTo>
                    <a:pt x="1281938" y="279019"/>
                  </a:lnTo>
                  <a:lnTo>
                    <a:pt x="1866519" y="421894"/>
                  </a:lnTo>
                  <a:lnTo>
                    <a:pt x="2559558" y="575818"/>
                  </a:lnTo>
                  <a:lnTo>
                    <a:pt x="2723260" y="607060"/>
                  </a:lnTo>
                  <a:lnTo>
                    <a:pt x="2878455" y="638301"/>
                  </a:lnTo>
                  <a:lnTo>
                    <a:pt x="3031490" y="667385"/>
                  </a:lnTo>
                  <a:lnTo>
                    <a:pt x="3324859" y="716534"/>
                  </a:lnTo>
                  <a:lnTo>
                    <a:pt x="3465195" y="738759"/>
                  </a:lnTo>
                  <a:lnTo>
                    <a:pt x="3733038" y="774446"/>
                  </a:lnTo>
                  <a:lnTo>
                    <a:pt x="3986022" y="805815"/>
                  </a:lnTo>
                  <a:lnTo>
                    <a:pt x="4107179" y="816863"/>
                  </a:lnTo>
                  <a:lnTo>
                    <a:pt x="4336796" y="834771"/>
                  </a:lnTo>
                  <a:lnTo>
                    <a:pt x="4447413" y="841501"/>
                  </a:lnTo>
                  <a:lnTo>
                    <a:pt x="4659884" y="850392"/>
                  </a:lnTo>
                  <a:lnTo>
                    <a:pt x="4857623" y="850392"/>
                  </a:lnTo>
                  <a:lnTo>
                    <a:pt x="5044694" y="845947"/>
                  </a:lnTo>
                  <a:lnTo>
                    <a:pt x="5133975" y="841501"/>
                  </a:lnTo>
                  <a:lnTo>
                    <a:pt x="5221224" y="834771"/>
                  </a:lnTo>
                  <a:lnTo>
                    <a:pt x="5467731" y="807974"/>
                  </a:lnTo>
                  <a:lnTo>
                    <a:pt x="5544312" y="796798"/>
                  </a:lnTo>
                  <a:lnTo>
                    <a:pt x="5297678" y="765556"/>
                  </a:lnTo>
                  <a:lnTo>
                    <a:pt x="5036185" y="727582"/>
                  </a:lnTo>
                  <a:lnTo>
                    <a:pt x="4468622" y="629412"/>
                  </a:lnTo>
                  <a:lnTo>
                    <a:pt x="4160393" y="566928"/>
                  </a:lnTo>
                  <a:lnTo>
                    <a:pt x="3835146" y="497713"/>
                  </a:lnTo>
                  <a:lnTo>
                    <a:pt x="2850769" y="263398"/>
                  </a:lnTo>
                  <a:lnTo>
                    <a:pt x="2582926" y="205359"/>
                  </a:lnTo>
                  <a:lnTo>
                    <a:pt x="2327783" y="156210"/>
                  </a:lnTo>
                  <a:lnTo>
                    <a:pt x="2204593" y="133857"/>
                  </a:lnTo>
                  <a:lnTo>
                    <a:pt x="2083308" y="113792"/>
                  </a:lnTo>
                  <a:lnTo>
                    <a:pt x="1966468" y="96012"/>
                  </a:lnTo>
                  <a:lnTo>
                    <a:pt x="1628394" y="51307"/>
                  </a:lnTo>
                  <a:lnTo>
                    <a:pt x="1417955" y="31242"/>
                  </a:lnTo>
                  <a:lnTo>
                    <a:pt x="1220216" y="15621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4074414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9"/>
                  </a:lnTo>
                  <a:lnTo>
                    <a:pt x="238125" y="51688"/>
                  </a:lnTo>
                  <a:lnTo>
                    <a:pt x="312546" y="42672"/>
                  </a:lnTo>
                  <a:lnTo>
                    <a:pt x="395477" y="36068"/>
                  </a:lnTo>
                  <a:lnTo>
                    <a:pt x="491108" y="29337"/>
                  </a:lnTo>
                  <a:lnTo>
                    <a:pt x="595248" y="22606"/>
                  </a:lnTo>
                  <a:lnTo>
                    <a:pt x="712216" y="18161"/>
                  </a:lnTo>
                  <a:lnTo>
                    <a:pt x="839723" y="16002"/>
                  </a:lnTo>
                  <a:lnTo>
                    <a:pt x="978027" y="13716"/>
                  </a:lnTo>
                  <a:lnTo>
                    <a:pt x="1126744" y="16002"/>
                  </a:lnTo>
                  <a:lnTo>
                    <a:pt x="1286256" y="20447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3"/>
                  </a:lnTo>
                  <a:lnTo>
                    <a:pt x="2041017" y="78359"/>
                  </a:lnTo>
                  <a:lnTo>
                    <a:pt x="2259965" y="102997"/>
                  </a:lnTo>
                  <a:lnTo>
                    <a:pt x="2489581" y="131953"/>
                  </a:lnTo>
                  <a:lnTo>
                    <a:pt x="2731897" y="167640"/>
                  </a:lnTo>
                  <a:lnTo>
                    <a:pt x="2984881" y="207772"/>
                  </a:lnTo>
                  <a:lnTo>
                    <a:pt x="3250692" y="254635"/>
                  </a:lnTo>
                  <a:lnTo>
                    <a:pt x="3529203" y="310515"/>
                  </a:lnTo>
                  <a:lnTo>
                    <a:pt x="3820414" y="370713"/>
                  </a:lnTo>
                  <a:lnTo>
                    <a:pt x="4124452" y="437642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8"/>
                  </a:lnTo>
                </a:path>
                <a:path w="6088380" h="788035">
                  <a:moveTo>
                    <a:pt x="2781299" y="652272"/>
                  </a:moveTo>
                  <a:lnTo>
                    <a:pt x="2876931" y="625475"/>
                  </a:lnTo>
                  <a:lnTo>
                    <a:pt x="3138423" y="556260"/>
                  </a:lnTo>
                  <a:lnTo>
                    <a:pt x="3319018" y="509269"/>
                  </a:lnTo>
                  <a:lnTo>
                    <a:pt x="3527298" y="457962"/>
                  </a:lnTo>
                  <a:lnTo>
                    <a:pt x="3758946" y="402081"/>
                  </a:lnTo>
                  <a:lnTo>
                    <a:pt x="4007612" y="341756"/>
                  </a:lnTo>
                  <a:lnTo>
                    <a:pt x="4271137" y="283718"/>
                  </a:lnTo>
                  <a:lnTo>
                    <a:pt x="4541139" y="225552"/>
                  </a:lnTo>
                  <a:lnTo>
                    <a:pt x="4817364" y="171958"/>
                  </a:lnTo>
                  <a:lnTo>
                    <a:pt x="5091557" y="120650"/>
                  </a:lnTo>
                  <a:lnTo>
                    <a:pt x="5227574" y="98298"/>
                  </a:lnTo>
                  <a:lnTo>
                    <a:pt x="5359400" y="75946"/>
                  </a:lnTo>
                  <a:lnTo>
                    <a:pt x="5491099" y="58038"/>
                  </a:lnTo>
                  <a:lnTo>
                    <a:pt x="5618734" y="40259"/>
                  </a:lnTo>
                  <a:lnTo>
                    <a:pt x="5744083" y="26797"/>
                  </a:lnTo>
                  <a:lnTo>
                    <a:pt x="5863082" y="15621"/>
                  </a:lnTo>
                  <a:lnTo>
                    <a:pt x="5977890" y="6731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4058411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7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550"/>
                  </a:lnTo>
                  <a:lnTo>
                    <a:pt x="478955" y="102743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89" y="178562"/>
                  </a:lnTo>
                  <a:lnTo>
                    <a:pt x="157518" y="196469"/>
                  </a:lnTo>
                  <a:lnTo>
                    <a:pt x="51092" y="241045"/>
                  </a:lnTo>
                  <a:lnTo>
                    <a:pt x="12776" y="261238"/>
                  </a:lnTo>
                  <a:lnTo>
                    <a:pt x="0" y="267843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9"/>
                  </a:lnTo>
                  <a:lnTo>
                    <a:pt x="7182231" y="850519"/>
                  </a:lnTo>
                  <a:lnTo>
                    <a:pt x="7043801" y="848232"/>
                  </a:lnTo>
                  <a:lnTo>
                    <a:pt x="6899148" y="843788"/>
                  </a:lnTo>
                  <a:lnTo>
                    <a:pt x="6750050" y="837057"/>
                  </a:lnTo>
                  <a:lnTo>
                    <a:pt x="6594729" y="826007"/>
                  </a:lnTo>
                  <a:lnTo>
                    <a:pt x="6260465" y="792480"/>
                  </a:lnTo>
                  <a:lnTo>
                    <a:pt x="5900674" y="745617"/>
                  </a:lnTo>
                  <a:lnTo>
                    <a:pt x="5709158" y="716533"/>
                  </a:lnTo>
                  <a:lnTo>
                    <a:pt x="5509006" y="683132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6"/>
                  </a:lnTo>
                  <a:lnTo>
                    <a:pt x="3614547" y="267843"/>
                  </a:lnTo>
                  <a:lnTo>
                    <a:pt x="3122803" y="165226"/>
                  </a:lnTo>
                  <a:lnTo>
                    <a:pt x="2892933" y="124968"/>
                  </a:lnTo>
                  <a:lnTo>
                    <a:pt x="2673604" y="91567"/>
                  </a:lnTo>
                  <a:lnTo>
                    <a:pt x="2462911" y="62483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30960">
                  <a:moveTo>
                    <a:pt x="8723376" y="569213"/>
                  </a:moveTo>
                  <a:lnTo>
                    <a:pt x="8638286" y="604901"/>
                  </a:lnTo>
                  <a:lnTo>
                    <a:pt x="8557387" y="636143"/>
                  </a:lnTo>
                  <a:lnTo>
                    <a:pt x="8472170" y="665226"/>
                  </a:lnTo>
                  <a:lnTo>
                    <a:pt x="8295513" y="718819"/>
                  </a:lnTo>
                  <a:lnTo>
                    <a:pt x="8201787" y="743331"/>
                  </a:lnTo>
                  <a:lnTo>
                    <a:pt x="8005953" y="783589"/>
                  </a:lnTo>
                  <a:lnTo>
                    <a:pt x="7901686" y="801369"/>
                  </a:lnTo>
                  <a:lnTo>
                    <a:pt x="7680325" y="828167"/>
                  </a:lnTo>
                  <a:lnTo>
                    <a:pt x="7441946" y="846074"/>
                  </a:lnTo>
                  <a:lnTo>
                    <a:pt x="7314184" y="850519"/>
                  </a:lnTo>
                  <a:lnTo>
                    <a:pt x="8723376" y="850519"/>
                  </a:lnTo>
                  <a:lnTo>
                    <a:pt x="8723376" y="569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311" y="1053083"/>
            <a:ext cx="7595616" cy="45354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35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77302B65-570B-6EEF-ABC3-FD9D5D5A690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6152515"/>
            <a:chOff x="211836" y="228600"/>
            <a:chExt cx="8723630" cy="6152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47365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4203191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417"/>
                  </a:lnTo>
                  <a:lnTo>
                    <a:pt x="2371216" y="91566"/>
                  </a:lnTo>
                  <a:lnTo>
                    <a:pt x="2103246" y="149605"/>
                  </a:lnTo>
                  <a:lnTo>
                    <a:pt x="1822449" y="216661"/>
                  </a:lnTo>
                  <a:lnTo>
                    <a:pt x="1565147" y="281431"/>
                  </a:lnTo>
                  <a:lnTo>
                    <a:pt x="842137" y="444499"/>
                  </a:lnTo>
                  <a:lnTo>
                    <a:pt x="621029" y="489203"/>
                  </a:lnTo>
                  <a:lnTo>
                    <a:pt x="199897" y="567308"/>
                  </a:lnTo>
                  <a:lnTo>
                    <a:pt x="0" y="600836"/>
                  </a:lnTo>
                  <a:lnTo>
                    <a:pt x="270128" y="638809"/>
                  </a:lnTo>
                  <a:lnTo>
                    <a:pt x="397637" y="654430"/>
                  </a:lnTo>
                  <a:lnTo>
                    <a:pt x="644397" y="681227"/>
                  </a:lnTo>
                  <a:lnTo>
                    <a:pt x="874013" y="699134"/>
                  </a:lnTo>
                  <a:lnTo>
                    <a:pt x="984631" y="705865"/>
                  </a:lnTo>
                  <a:lnTo>
                    <a:pt x="1093089" y="710310"/>
                  </a:lnTo>
                  <a:lnTo>
                    <a:pt x="1297177" y="714755"/>
                  </a:lnTo>
                  <a:lnTo>
                    <a:pt x="1395094" y="714755"/>
                  </a:lnTo>
                  <a:lnTo>
                    <a:pt x="1584324" y="710310"/>
                  </a:lnTo>
                  <a:lnTo>
                    <a:pt x="1673606" y="705865"/>
                  </a:lnTo>
                  <a:lnTo>
                    <a:pt x="1843786" y="692403"/>
                  </a:lnTo>
                  <a:lnTo>
                    <a:pt x="1926716" y="683513"/>
                  </a:lnTo>
                  <a:lnTo>
                    <a:pt x="2084069" y="661161"/>
                  </a:lnTo>
                  <a:lnTo>
                    <a:pt x="2232914" y="634364"/>
                  </a:lnTo>
                  <a:lnTo>
                    <a:pt x="2373248" y="603122"/>
                  </a:lnTo>
                  <a:lnTo>
                    <a:pt x="2507234" y="567308"/>
                  </a:lnTo>
                  <a:lnTo>
                    <a:pt x="2634868" y="527176"/>
                  </a:lnTo>
                  <a:lnTo>
                    <a:pt x="2756153" y="482472"/>
                  </a:lnTo>
                  <a:lnTo>
                    <a:pt x="2873120" y="435609"/>
                  </a:lnTo>
                  <a:lnTo>
                    <a:pt x="2877312" y="433323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4075176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9" y="156210"/>
                  </a:lnTo>
                  <a:lnTo>
                    <a:pt x="1077848" y="234315"/>
                  </a:lnTo>
                  <a:lnTo>
                    <a:pt x="1281938" y="279019"/>
                  </a:lnTo>
                  <a:lnTo>
                    <a:pt x="1866519" y="421894"/>
                  </a:lnTo>
                  <a:lnTo>
                    <a:pt x="2559558" y="575818"/>
                  </a:lnTo>
                  <a:lnTo>
                    <a:pt x="2723260" y="607060"/>
                  </a:lnTo>
                  <a:lnTo>
                    <a:pt x="2878455" y="638301"/>
                  </a:lnTo>
                  <a:lnTo>
                    <a:pt x="3031490" y="667385"/>
                  </a:lnTo>
                  <a:lnTo>
                    <a:pt x="3324859" y="716534"/>
                  </a:lnTo>
                  <a:lnTo>
                    <a:pt x="3465195" y="738759"/>
                  </a:lnTo>
                  <a:lnTo>
                    <a:pt x="3733038" y="774446"/>
                  </a:lnTo>
                  <a:lnTo>
                    <a:pt x="3986022" y="805815"/>
                  </a:lnTo>
                  <a:lnTo>
                    <a:pt x="4107179" y="816863"/>
                  </a:lnTo>
                  <a:lnTo>
                    <a:pt x="4336796" y="834771"/>
                  </a:lnTo>
                  <a:lnTo>
                    <a:pt x="4447413" y="841501"/>
                  </a:lnTo>
                  <a:lnTo>
                    <a:pt x="4659884" y="850392"/>
                  </a:lnTo>
                  <a:lnTo>
                    <a:pt x="4857623" y="850392"/>
                  </a:lnTo>
                  <a:lnTo>
                    <a:pt x="5044694" y="845947"/>
                  </a:lnTo>
                  <a:lnTo>
                    <a:pt x="5133975" y="841501"/>
                  </a:lnTo>
                  <a:lnTo>
                    <a:pt x="5221224" y="834771"/>
                  </a:lnTo>
                  <a:lnTo>
                    <a:pt x="5467731" y="807974"/>
                  </a:lnTo>
                  <a:lnTo>
                    <a:pt x="5544312" y="796798"/>
                  </a:lnTo>
                  <a:lnTo>
                    <a:pt x="5297678" y="765556"/>
                  </a:lnTo>
                  <a:lnTo>
                    <a:pt x="5036185" y="727582"/>
                  </a:lnTo>
                  <a:lnTo>
                    <a:pt x="4468622" y="629412"/>
                  </a:lnTo>
                  <a:lnTo>
                    <a:pt x="4160393" y="566928"/>
                  </a:lnTo>
                  <a:lnTo>
                    <a:pt x="3835146" y="497713"/>
                  </a:lnTo>
                  <a:lnTo>
                    <a:pt x="2850769" y="263398"/>
                  </a:lnTo>
                  <a:lnTo>
                    <a:pt x="2582926" y="205359"/>
                  </a:lnTo>
                  <a:lnTo>
                    <a:pt x="2327783" y="156210"/>
                  </a:lnTo>
                  <a:lnTo>
                    <a:pt x="2204593" y="133857"/>
                  </a:lnTo>
                  <a:lnTo>
                    <a:pt x="2083308" y="113792"/>
                  </a:lnTo>
                  <a:lnTo>
                    <a:pt x="1966468" y="96012"/>
                  </a:lnTo>
                  <a:lnTo>
                    <a:pt x="1628394" y="51307"/>
                  </a:lnTo>
                  <a:lnTo>
                    <a:pt x="1417955" y="31242"/>
                  </a:lnTo>
                  <a:lnTo>
                    <a:pt x="1220216" y="15621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4074414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9"/>
                  </a:lnTo>
                  <a:lnTo>
                    <a:pt x="238125" y="51688"/>
                  </a:lnTo>
                  <a:lnTo>
                    <a:pt x="312546" y="42672"/>
                  </a:lnTo>
                  <a:lnTo>
                    <a:pt x="395477" y="36068"/>
                  </a:lnTo>
                  <a:lnTo>
                    <a:pt x="491108" y="29337"/>
                  </a:lnTo>
                  <a:lnTo>
                    <a:pt x="595248" y="22606"/>
                  </a:lnTo>
                  <a:lnTo>
                    <a:pt x="712216" y="18161"/>
                  </a:lnTo>
                  <a:lnTo>
                    <a:pt x="839723" y="16002"/>
                  </a:lnTo>
                  <a:lnTo>
                    <a:pt x="978027" y="13716"/>
                  </a:lnTo>
                  <a:lnTo>
                    <a:pt x="1126744" y="16002"/>
                  </a:lnTo>
                  <a:lnTo>
                    <a:pt x="1286256" y="20447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3"/>
                  </a:lnTo>
                  <a:lnTo>
                    <a:pt x="2041017" y="78359"/>
                  </a:lnTo>
                  <a:lnTo>
                    <a:pt x="2259965" y="102997"/>
                  </a:lnTo>
                  <a:lnTo>
                    <a:pt x="2489581" y="131953"/>
                  </a:lnTo>
                  <a:lnTo>
                    <a:pt x="2731897" y="167640"/>
                  </a:lnTo>
                  <a:lnTo>
                    <a:pt x="2984881" y="207772"/>
                  </a:lnTo>
                  <a:lnTo>
                    <a:pt x="3250692" y="254635"/>
                  </a:lnTo>
                  <a:lnTo>
                    <a:pt x="3529203" y="310515"/>
                  </a:lnTo>
                  <a:lnTo>
                    <a:pt x="3820414" y="370713"/>
                  </a:lnTo>
                  <a:lnTo>
                    <a:pt x="4124452" y="437642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8"/>
                  </a:lnTo>
                </a:path>
                <a:path w="6088380" h="788035">
                  <a:moveTo>
                    <a:pt x="2781299" y="652272"/>
                  </a:moveTo>
                  <a:lnTo>
                    <a:pt x="2876931" y="625475"/>
                  </a:lnTo>
                  <a:lnTo>
                    <a:pt x="3138423" y="556260"/>
                  </a:lnTo>
                  <a:lnTo>
                    <a:pt x="3319018" y="509269"/>
                  </a:lnTo>
                  <a:lnTo>
                    <a:pt x="3527298" y="457962"/>
                  </a:lnTo>
                  <a:lnTo>
                    <a:pt x="3758946" y="402081"/>
                  </a:lnTo>
                  <a:lnTo>
                    <a:pt x="4007612" y="341756"/>
                  </a:lnTo>
                  <a:lnTo>
                    <a:pt x="4271137" y="283718"/>
                  </a:lnTo>
                  <a:lnTo>
                    <a:pt x="4541139" y="225552"/>
                  </a:lnTo>
                  <a:lnTo>
                    <a:pt x="4817364" y="171958"/>
                  </a:lnTo>
                  <a:lnTo>
                    <a:pt x="5091557" y="120650"/>
                  </a:lnTo>
                  <a:lnTo>
                    <a:pt x="5227574" y="98298"/>
                  </a:lnTo>
                  <a:lnTo>
                    <a:pt x="5359400" y="75946"/>
                  </a:lnTo>
                  <a:lnTo>
                    <a:pt x="5491099" y="58038"/>
                  </a:lnTo>
                  <a:lnTo>
                    <a:pt x="5618734" y="40259"/>
                  </a:lnTo>
                  <a:lnTo>
                    <a:pt x="5744083" y="26797"/>
                  </a:lnTo>
                  <a:lnTo>
                    <a:pt x="5863082" y="15621"/>
                  </a:lnTo>
                  <a:lnTo>
                    <a:pt x="5977890" y="6731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4058411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7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550"/>
                  </a:lnTo>
                  <a:lnTo>
                    <a:pt x="478955" y="102743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89" y="178562"/>
                  </a:lnTo>
                  <a:lnTo>
                    <a:pt x="157518" y="196469"/>
                  </a:lnTo>
                  <a:lnTo>
                    <a:pt x="51092" y="241045"/>
                  </a:lnTo>
                  <a:lnTo>
                    <a:pt x="12776" y="261238"/>
                  </a:lnTo>
                  <a:lnTo>
                    <a:pt x="0" y="267843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9"/>
                  </a:lnTo>
                  <a:lnTo>
                    <a:pt x="7182231" y="850519"/>
                  </a:lnTo>
                  <a:lnTo>
                    <a:pt x="7043801" y="848232"/>
                  </a:lnTo>
                  <a:lnTo>
                    <a:pt x="6899148" y="843788"/>
                  </a:lnTo>
                  <a:lnTo>
                    <a:pt x="6750050" y="837057"/>
                  </a:lnTo>
                  <a:lnTo>
                    <a:pt x="6594729" y="826007"/>
                  </a:lnTo>
                  <a:lnTo>
                    <a:pt x="6260465" y="792480"/>
                  </a:lnTo>
                  <a:lnTo>
                    <a:pt x="5900674" y="745617"/>
                  </a:lnTo>
                  <a:lnTo>
                    <a:pt x="5709158" y="716533"/>
                  </a:lnTo>
                  <a:lnTo>
                    <a:pt x="5509006" y="683132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6"/>
                  </a:lnTo>
                  <a:lnTo>
                    <a:pt x="3614547" y="267843"/>
                  </a:lnTo>
                  <a:lnTo>
                    <a:pt x="3122803" y="165226"/>
                  </a:lnTo>
                  <a:lnTo>
                    <a:pt x="2892933" y="124968"/>
                  </a:lnTo>
                  <a:lnTo>
                    <a:pt x="2673604" y="91567"/>
                  </a:lnTo>
                  <a:lnTo>
                    <a:pt x="2462911" y="62483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30960">
                  <a:moveTo>
                    <a:pt x="8723376" y="569213"/>
                  </a:moveTo>
                  <a:lnTo>
                    <a:pt x="8638286" y="604901"/>
                  </a:lnTo>
                  <a:lnTo>
                    <a:pt x="8557387" y="636143"/>
                  </a:lnTo>
                  <a:lnTo>
                    <a:pt x="8472170" y="665226"/>
                  </a:lnTo>
                  <a:lnTo>
                    <a:pt x="8295513" y="718819"/>
                  </a:lnTo>
                  <a:lnTo>
                    <a:pt x="8201787" y="743331"/>
                  </a:lnTo>
                  <a:lnTo>
                    <a:pt x="8005953" y="783589"/>
                  </a:lnTo>
                  <a:lnTo>
                    <a:pt x="7901686" y="801369"/>
                  </a:lnTo>
                  <a:lnTo>
                    <a:pt x="7680325" y="828167"/>
                  </a:lnTo>
                  <a:lnTo>
                    <a:pt x="7441946" y="846074"/>
                  </a:lnTo>
                  <a:lnTo>
                    <a:pt x="7314184" y="850519"/>
                  </a:lnTo>
                  <a:lnTo>
                    <a:pt x="8723376" y="850519"/>
                  </a:lnTo>
                  <a:lnTo>
                    <a:pt x="8723376" y="569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6" y="1124711"/>
              <a:ext cx="6769608" cy="525627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36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7068C8AB-C063-EAAC-B458-4648565739B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6264" y="116789"/>
            <a:ext cx="4598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Microsoft JhengHei"/>
                <a:cs typeface="Microsoft JhengHei"/>
              </a:rPr>
              <a:t>性</a:t>
            </a:r>
            <a:r>
              <a:rPr sz="4000" b="1" spc="-5" dirty="0">
                <a:latin typeface="Microsoft JhengHei"/>
                <a:cs typeface="Microsoft JhengHei"/>
              </a:rPr>
              <a:t>騷擾</a:t>
            </a:r>
            <a:r>
              <a:rPr sz="4000" b="1" dirty="0">
                <a:latin typeface="Microsoft JhengHei"/>
                <a:cs typeface="Microsoft JhengHei"/>
              </a:rPr>
              <a:t>相</a:t>
            </a:r>
            <a:r>
              <a:rPr sz="4000" b="1" spc="-5" dirty="0">
                <a:latin typeface="Microsoft JhengHei"/>
                <a:cs typeface="Microsoft JhengHei"/>
              </a:rPr>
              <a:t>關法</a:t>
            </a:r>
            <a:r>
              <a:rPr sz="4000" b="1" dirty="0">
                <a:latin typeface="Microsoft JhengHei"/>
                <a:cs typeface="Microsoft JhengHei"/>
              </a:rPr>
              <a:t>律</a:t>
            </a:r>
            <a:r>
              <a:rPr sz="4000" b="1" spc="-5" dirty="0">
                <a:latin typeface="Microsoft JhengHei"/>
                <a:cs typeface="Microsoft JhengHei"/>
              </a:rPr>
              <a:t>責任</a:t>
            </a:r>
            <a:endParaRPr sz="4000">
              <a:latin typeface="Microsoft JhengHei"/>
              <a:cs typeface="Microsoft Jheng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3" y="1053083"/>
            <a:ext cx="7776972" cy="15834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683" y="2708148"/>
            <a:ext cx="7776972" cy="19446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0683" y="4797552"/>
            <a:ext cx="7775448" cy="17724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37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631F723F-E25D-12C3-CE2D-6CC755AFF58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77200" y="6631388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1970" y="240029"/>
            <a:ext cx="38036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576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Microsoft JhengHei"/>
                <a:cs typeface="Microsoft JhengHei"/>
              </a:rPr>
              <a:t>構</a:t>
            </a:r>
            <a:r>
              <a:rPr sz="4000" b="1" spc="-5" dirty="0">
                <a:latin typeface="Microsoft JhengHei"/>
                <a:cs typeface="Microsoft JhengHei"/>
              </a:rPr>
              <a:t>成的</a:t>
            </a:r>
            <a:r>
              <a:rPr sz="4000" b="1" dirty="0">
                <a:latin typeface="Microsoft JhengHei"/>
                <a:cs typeface="Microsoft JhengHei"/>
              </a:rPr>
              <a:t>案</a:t>
            </a:r>
            <a:r>
              <a:rPr sz="4000" b="1" spc="-5" dirty="0">
                <a:latin typeface="Microsoft JhengHei"/>
                <a:cs typeface="Microsoft JhengHei"/>
              </a:rPr>
              <a:t>例一 </a:t>
            </a:r>
            <a:r>
              <a:rPr sz="4000" b="1" dirty="0">
                <a:latin typeface="Microsoft JhengHei"/>
                <a:cs typeface="Microsoft JhengHei"/>
              </a:rPr>
              <a:t>言</a:t>
            </a:r>
            <a:r>
              <a:rPr sz="4000" b="1" spc="-5" dirty="0">
                <a:latin typeface="Microsoft JhengHei"/>
                <a:cs typeface="Microsoft JhengHei"/>
              </a:rPr>
              <a:t>語輕薄</a:t>
            </a:r>
            <a:r>
              <a:rPr sz="4000" b="1" spc="175" dirty="0">
                <a:latin typeface="Microsoft JhengHei"/>
                <a:cs typeface="Microsoft JhengHei"/>
              </a:rPr>
              <a:t> </a:t>
            </a:r>
            <a:r>
              <a:rPr sz="2500" b="1" spc="-5" dirty="0">
                <a:latin typeface="Microsoft JhengHei"/>
                <a:cs typeface="Microsoft JhengHei"/>
              </a:rPr>
              <a:t>構成</a:t>
            </a:r>
            <a:r>
              <a:rPr sz="2500" b="1" spc="5" dirty="0">
                <a:latin typeface="Microsoft JhengHei"/>
                <a:cs typeface="Microsoft JhengHei"/>
              </a:rPr>
              <a:t>性</a:t>
            </a:r>
            <a:r>
              <a:rPr sz="2500" b="1" spc="-5" dirty="0">
                <a:latin typeface="Microsoft JhengHei"/>
                <a:cs typeface="Microsoft JhengHei"/>
              </a:rPr>
              <a:t>騷擾</a:t>
            </a:r>
            <a:endParaRPr sz="25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38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5496" y="1649984"/>
            <a:ext cx="642620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Arial MT"/>
              <a:buChar char="•"/>
              <a:tabLst>
                <a:tab pos="120650" algn="l"/>
              </a:tabLst>
            </a:pPr>
            <a:r>
              <a:rPr sz="2400" dirty="0">
                <a:latin typeface="SimSun"/>
                <a:cs typeface="SimSun"/>
              </a:rPr>
              <a:t>前長庚醫院麻醉部沈姓醫師曾在院內對楊姓護 </a:t>
            </a:r>
            <a:r>
              <a:rPr sz="2400" spc="-5" dirty="0">
                <a:latin typeface="SimSun"/>
                <a:cs typeface="SimSun"/>
              </a:rPr>
              <a:t>士進行三次性騷擾，除撫摸被害人背部、臀部 </a:t>
            </a:r>
            <a:r>
              <a:rPr sz="2400" dirty="0">
                <a:latin typeface="SimSun"/>
                <a:cs typeface="SimSun"/>
              </a:rPr>
              <a:t> 和拉手等騷擾行為外，並且還說：「我是給你 </a:t>
            </a:r>
            <a:r>
              <a:rPr sz="2400" spc="5" dirty="0">
                <a:latin typeface="SimSun"/>
                <a:cs typeface="SimSun"/>
              </a:rPr>
              <a:t> </a:t>
            </a:r>
            <a:r>
              <a:rPr sz="2400" dirty="0">
                <a:latin typeface="SimSun"/>
                <a:cs typeface="SimSun"/>
              </a:rPr>
              <a:t>面子，怕你沒人摸」等輕侮言語，經楊女怒斥 </a:t>
            </a:r>
            <a:r>
              <a:rPr sz="2400" spc="5" dirty="0">
                <a:latin typeface="SimSun"/>
                <a:cs typeface="SimSun"/>
              </a:rPr>
              <a:t> </a:t>
            </a:r>
            <a:r>
              <a:rPr sz="2400" dirty="0">
                <a:latin typeface="SimSun"/>
                <a:cs typeface="SimSun"/>
              </a:rPr>
              <a:t>後，沈某還表示可以讓她「摸回來」。事發後， </a:t>
            </a:r>
            <a:r>
              <a:rPr sz="2400" spc="-5" dirty="0">
                <a:latin typeface="SimSun"/>
                <a:cs typeface="SimSun"/>
              </a:rPr>
              <a:t>沈雖道歉，但楊姓護士卻被院方調往高雄長庚 </a:t>
            </a:r>
            <a:r>
              <a:rPr sz="2400" dirty="0">
                <a:latin typeface="SimSun"/>
                <a:cs typeface="SimSun"/>
              </a:rPr>
              <a:t> 醫院任職，楊姓護士不甘受辱，向台北地方法 </a:t>
            </a:r>
            <a:r>
              <a:rPr sz="2400" spc="5" dirty="0">
                <a:latin typeface="SimSun"/>
                <a:cs typeface="SimSun"/>
              </a:rPr>
              <a:t> </a:t>
            </a:r>
            <a:r>
              <a:rPr sz="2400" dirty="0">
                <a:latin typeface="SimSun"/>
                <a:cs typeface="SimSun"/>
              </a:rPr>
              <a:t>院提起訴訟，要求民事賠償。</a:t>
            </a:r>
            <a:endParaRPr sz="2400">
              <a:latin typeface="SimSun"/>
              <a:cs typeface="SimSun"/>
            </a:endParaRPr>
          </a:p>
          <a:p>
            <a:pPr marL="120014" indent="-107950">
              <a:lnSpc>
                <a:spcPct val="100000"/>
              </a:lnSpc>
              <a:spcBef>
                <a:spcPts val="5"/>
              </a:spcBef>
              <a:buSzPct val="95833"/>
              <a:buFont typeface="Arial MT"/>
              <a:buChar char="•"/>
              <a:tabLst>
                <a:tab pos="120650" algn="l"/>
              </a:tabLst>
            </a:pPr>
            <a:r>
              <a:rPr sz="2400" dirty="0">
                <a:latin typeface="SimSun"/>
                <a:cs typeface="SimSun"/>
              </a:rPr>
              <a:t>經高等法院審結，依違反民法「侵權行為」的</a:t>
            </a:r>
            <a:endParaRPr sz="24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SimSun"/>
                <a:cs typeface="SimSun"/>
              </a:rPr>
              <a:t>「心理健康」條文，判決沈某應賠償被害人楊</a:t>
            </a:r>
            <a:endParaRPr sz="24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SimSun"/>
                <a:cs typeface="SimSun"/>
              </a:rPr>
              <a:t>姓護士四十五萬元。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655F3938-18EF-F9A2-D087-CD46063DCED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6686" y="231140"/>
            <a:ext cx="36715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845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Microsoft JhengHei"/>
                <a:cs typeface="Microsoft JhengHei"/>
              </a:rPr>
              <a:t>構</a:t>
            </a:r>
            <a:r>
              <a:rPr sz="4000" b="1" spc="-5" dirty="0">
                <a:latin typeface="Microsoft JhengHei"/>
                <a:cs typeface="Microsoft JhengHei"/>
              </a:rPr>
              <a:t>成的</a:t>
            </a:r>
            <a:r>
              <a:rPr sz="4000" b="1" dirty="0">
                <a:latin typeface="Microsoft JhengHei"/>
                <a:cs typeface="Microsoft JhengHei"/>
              </a:rPr>
              <a:t>案</a:t>
            </a:r>
            <a:r>
              <a:rPr sz="4000" b="1" spc="-5" dirty="0">
                <a:latin typeface="Microsoft JhengHei"/>
                <a:cs typeface="Microsoft JhengHei"/>
              </a:rPr>
              <a:t>例二 </a:t>
            </a:r>
            <a:r>
              <a:rPr sz="4000" b="1" dirty="0">
                <a:latin typeface="Microsoft JhengHei"/>
                <a:cs typeface="Microsoft JhengHei"/>
              </a:rPr>
              <a:t>偷</a:t>
            </a:r>
            <a:r>
              <a:rPr sz="4000" b="1" spc="-5" dirty="0">
                <a:latin typeface="Microsoft JhengHei"/>
                <a:cs typeface="Microsoft JhengHei"/>
              </a:rPr>
              <a:t>拍亦</a:t>
            </a:r>
            <a:r>
              <a:rPr sz="4000" b="1" dirty="0">
                <a:latin typeface="Microsoft JhengHei"/>
                <a:cs typeface="Microsoft JhengHei"/>
              </a:rPr>
              <a:t>構</a:t>
            </a:r>
            <a:r>
              <a:rPr sz="4000" b="1" spc="5" dirty="0">
                <a:latin typeface="Microsoft JhengHei"/>
                <a:cs typeface="Microsoft JhengHei"/>
              </a:rPr>
              <a:t>成</a:t>
            </a:r>
            <a:r>
              <a:rPr sz="2900" b="1" spc="-10" dirty="0">
                <a:latin typeface="Microsoft JhengHei"/>
                <a:cs typeface="Microsoft JhengHei"/>
              </a:rPr>
              <a:t>性</a:t>
            </a:r>
            <a:r>
              <a:rPr sz="2900" b="1" dirty="0">
                <a:latin typeface="Microsoft JhengHei"/>
                <a:cs typeface="Microsoft JhengHei"/>
              </a:rPr>
              <a:t>騷擾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Arial MT"/>
              <a:buChar char="•"/>
              <a:tabLst>
                <a:tab pos="120650" algn="l"/>
              </a:tabLst>
            </a:pPr>
            <a:r>
              <a:rPr dirty="0"/>
              <a:t>媒體報導，國軍岡山醫院林姓少校醫官長期偷拍周邊 </a:t>
            </a:r>
            <a:r>
              <a:rPr spc="5" dirty="0"/>
              <a:t> </a:t>
            </a:r>
            <a:r>
              <a:rPr dirty="0"/>
              <a:t>護士等女性裙底，院方以證據不足為由一直未予處理， </a:t>
            </a:r>
            <a:r>
              <a:rPr spc="-1185" dirty="0"/>
              <a:t> </a:t>
            </a:r>
            <a:r>
              <a:rPr dirty="0"/>
              <a:t>去年4月林姓少校再犯時被逮，並被搜出針孔筆等證物， </a:t>
            </a:r>
            <a:r>
              <a:rPr spc="-5" dirty="0"/>
              <a:t>院方才將他列為行為偏差，調到國軍航空生理訓練中心 </a:t>
            </a:r>
            <a:r>
              <a:rPr dirty="0"/>
              <a:t>擔任航訓官，每年多領新台幣數十萬元加給，岡山醫院 院長也被質疑包庇。</a:t>
            </a:r>
          </a:p>
          <a:p>
            <a:pPr marL="12700" marR="201930">
              <a:lnSpc>
                <a:spcPct val="100000"/>
              </a:lnSpc>
              <a:buSzPct val="95833"/>
              <a:buFont typeface="Arial MT"/>
              <a:buChar char="•"/>
              <a:tabLst>
                <a:tab pos="120650" algn="l"/>
              </a:tabLst>
            </a:pPr>
            <a:r>
              <a:rPr dirty="0"/>
              <a:t>國防部表示，此案發生</a:t>
            </a:r>
            <a:r>
              <a:rPr spc="5" dirty="0"/>
              <a:t>於</a:t>
            </a:r>
            <a:r>
              <a:rPr dirty="0"/>
              <a:t>2011年4月15日，岡山醫院當 </a:t>
            </a:r>
            <a:r>
              <a:rPr spc="-5" dirty="0"/>
              <a:t>日就完成初步調查，記林姓少</a:t>
            </a:r>
            <a:r>
              <a:rPr dirty="0"/>
              <a:t>校</a:t>
            </a:r>
            <a:r>
              <a:rPr spc="-5" dirty="0"/>
              <a:t>1支大過。</a:t>
            </a:r>
          </a:p>
          <a:p>
            <a:pPr marL="12700" marR="202565">
              <a:lnSpc>
                <a:spcPct val="100000"/>
              </a:lnSpc>
              <a:spcBef>
                <a:spcPts val="5"/>
              </a:spcBef>
              <a:buSzPct val="95833"/>
              <a:buFont typeface="Arial MT"/>
              <a:buChar char="•"/>
              <a:tabLst>
                <a:tab pos="120650" algn="l"/>
              </a:tabLst>
            </a:pPr>
            <a:r>
              <a:rPr dirty="0"/>
              <a:t>另於去年8月22日召開「性騷擾事件調查委員會」，依 決議核予記大過兩次處分，並檢討辦理不適任汰除。</a:t>
            </a:r>
          </a:p>
          <a:p>
            <a:pPr marL="12700" marR="158115">
              <a:lnSpc>
                <a:spcPct val="100000"/>
              </a:lnSpc>
              <a:buSzPct val="95833"/>
              <a:buFont typeface="Arial MT"/>
              <a:buChar char="•"/>
              <a:tabLst>
                <a:tab pos="120650" algn="l"/>
              </a:tabLst>
            </a:pPr>
            <a:r>
              <a:rPr dirty="0"/>
              <a:t>國防部表示，岡山醫院辦理林姓少校偷拍案若查有行 </a:t>
            </a:r>
            <a:r>
              <a:rPr spc="-5" dirty="0"/>
              <a:t>政瑕疵，軍醫局將秉持毋枉毋縱原則，依規定檢討相關 </a:t>
            </a:r>
            <a:r>
              <a:rPr dirty="0"/>
              <a:t>人員違失責任。(大紀元2012-3-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6468" y="6205829"/>
            <a:ext cx="7391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imSun"/>
                <a:cs typeface="SimSun"/>
              </a:rPr>
              <a:t>12)</a:t>
            </a:r>
            <a:r>
              <a:rPr sz="2400" dirty="0">
                <a:latin typeface="SimSun"/>
                <a:cs typeface="SimSun"/>
                <a:hlinkClick r:id="rId2"/>
              </a:rPr>
              <a:t>https://www.epochtime</a:t>
            </a:r>
            <a:r>
              <a:rPr sz="2400" spc="-415" dirty="0">
                <a:latin typeface="SimSun"/>
                <a:cs typeface="SimSun"/>
              </a:rPr>
              <a:t>s</a:t>
            </a:r>
            <a:r>
              <a:rPr sz="1500" spc="-345" baseline="16666" dirty="0">
                <a:solidFill>
                  <a:srgbClr val="073D86"/>
                </a:solidFill>
                <a:latin typeface="Verdana"/>
                <a:cs typeface="Verdana"/>
              </a:rPr>
              <a:t>3</a:t>
            </a:r>
            <a:r>
              <a:rPr sz="2400" spc="-980" dirty="0">
                <a:latin typeface="SimSun"/>
                <a:cs typeface="SimSun"/>
              </a:rPr>
              <a:t>.</a:t>
            </a:r>
            <a:r>
              <a:rPr sz="1500" spc="-7" baseline="16666" dirty="0">
                <a:solidFill>
                  <a:srgbClr val="073D86"/>
                </a:solidFill>
                <a:latin typeface="Verdana"/>
                <a:cs typeface="Verdana"/>
              </a:rPr>
              <a:t>9</a:t>
            </a:r>
            <a:r>
              <a:rPr sz="1500" spc="-15" baseline="16666" dirty="0">
                <a:solidFill>
                  <a:srgbClr val="073D86"/>
                </a:solidFill>
                <a:latin typeface="Verdana"/>
                <a:cs typeface="Verdana"/>
              </a:rPr>
              <a:t> </a:t>
            </a:r>
            <a:r>
              <a:rPr sz="2400" dirty="0">
                <a:latin typeface="SimSun"/>
                <a:cs typeface="SimSun"/>
              </a:rPr>
              <a:t>com/b5/12/3/12/n353748  7.htm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07E1124D-7C5E-B7F7-11F9-1CCB4C29549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045" y="322834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Microsoft JhengHei"/>
                <a:cs typeface="Microsoft JhengHei"/>
              </a:rPr>
              <a:t>構</a:t>
            </a:r>
            <a:r>
              <a:rPr sz="4000" b="1" spc="-5" dirty="0">
                <a:latin typeface="Microsoft JhengHei"/>
                <a:cs typeface="Microsoft JhengHei"/>
              </a:rPr>
              <a:t>成的</a:t>
            </a:r>
            <a:r>
              <a:rPr sz="4000" b="1" dirty="0">
                <a:latin typeface="Microsoft JhengHei"/>
                <a:cs typeface="Microsoft JhengHei"/>
              </a:rPr>
              <a:t>案</a:t>
            </a:r>
            <a:r>
              <a:rPr sz="4000" b="1" spc="-5" dirty="0">
                <a:latin typeface="Microsoft JhengHei"/>
                <a:cs typeface="Microsoft JhengHei"/>
              </a:rPr>
              <a:t>例三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40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917" y="1122934"/>
            <a:ext cx="7599680" cy="4485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1314">
              <a:lnSpc>
                <a:spcPct val="100000"/>
              </a:lnSpc>
              <a:spcBef>
                <a:spcPts val="95"/>
              </a:spcBef>
              <a:tabLst>
                <a:tab pos="3378200" algn="l"/>
              </a:tabLst>
            </a:pPr>
            <a:r>
              <a:rPr sz="2500" b="1" spc="5" dirty="0">
                <a:solidFill>
                  <a:srgbClr val="FFFFFF"/>
                </a:solidFill>
                <a:latin typeface="Microsoft JhengHei"/>
                <a:cs typeface="Microsoft JhengHei"/>
              </a:rPr>
              <a:t>狂</a:t>
            </a:r>
            <a:r>
              <a:rPr sz="25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追俏護士	痴男挨罰</a:t>
            </a:r>
            <a:r>
              <a:rPr sz="2500" b="1" spc="-235" dirty="0">
                <a:solidFill>
                  <a:srgbClr val="FFFFFF"/>
                </a:solidFill>
                <a:latin typeface="Microsoft JhengHei"/>
                <a:cs typeface="Microsoft JhengHei"/>
              </a:rPr>
              <a:t>1</a:t>
            </a:r>
            <a:r>
              <a:rPr sz="25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萬</a:t>
            </a:r>
            <a:endParaRPr sz="2500">
              <a:latin typeface="Microsoft JhengHei"/>
              <a:cs typeface="Microsoft JhengHei"/>
            </a:endParaRPr>
          </a:p>
          <a:p>
            <a:pPr marL="287020" indent="-274955">
              <a:lnSpc>
                <a:spcPts val="2700"/>
              </a:lnSpc>
              <a:spcBef>
                <a:spcPts val="2110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【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自由時</a:t>
            </a:r>
            <a:r>
              <a:rPr sz="2500" b="1" dirty="0">
                <a:solidFill>
                  <a:srgbClr val="073D86"/>
                </a:solidFill>
                <a:latin typeface="Microsoft JhengHei"/>
                <a:cs typeface="Microsoft JhengHei"/>
              </a:rPr>
              <a:t>報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】</a:t>
            </a:r>
            <a:r>
              <a:rPr sz="2500" b="1" spc="-165" dirty="0">
                <a:solidFill>
                  <a:srgbClr val="073D86"/>
                </a:solidFill>
                <a:latin typeface="Microsoft JhengHei"/>
                <a:cs typeface="Microsoft JhengHei"/>
              </a:rPr>
              <a:t>2008/12/24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蔡孟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尚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／竹縣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報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導</a:t>
            </a:r>
            <a:endParaRPr sz="2500">
              <a:latin typeface="Microsoft JhengHei"/>
              <a:cs typeface="Microsoft JhengHei"/>
            </a:endParaRPr>
          </a:p>
          <a:p>
            <a:pPr marL="287020" marR="5080" algn="just">
              <a:lnSpc>
                <a:spcPct val="80000"/>
              </a:lnSpc>
              <a:spcBef>
                <a:spcPts val="300"/>
              </a:spcBef>
            </a:pPr>
            <a:r>
              <a:rPr sz="25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新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竹縣一名無業男子追求診所俏護士</a:t>
            </a:r>
            <a:r>
              <a:rPr sz="2500" b="1" dirty="0">
                <a:solidFill>
                  <a:srgbClr val="073D86"/>
                </a:solidFill>
                <a:latin typeface="Microsoft JhengHei"/>
                <a:cs typeface="Microsoft JhengHei"/>
              </a:rPr>
              <a:t>，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不但在診所裡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當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眾告白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，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還等候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被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害人下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班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後在馬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路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上說：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「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你是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我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前世注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定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的姻緣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、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今生的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新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娘」；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被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害人不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堪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其擾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報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警，痴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心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男子遭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縣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府社會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處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依性騷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擾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防治法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開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罰一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萬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元。</a:t>
            </a:r>
            <a:endParaRPr sz="2500">
              <a:latin typeface="Microsoft JhengHei"/>
              <a:cs typeface="Microsoft JhengHei"/>
            </a:endParaRPr>
          </a:p>
          <a:p>
            <a:pPr marL="287020" marR="5080" indent="-274955" algn="just">
              <a:lnSpc>
                <a:spcPct val="80000"/>
              </a:lnSpc>
              <a:spcBef>
                <a:spcPts val="605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警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方婦幼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隊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說，不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要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自以為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沒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有惡意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的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純情告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白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，或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沒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和對方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有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肢體接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觸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就不算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騷擾，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根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據性騷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擾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防治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法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規定，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所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謂性騷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擾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指性侵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害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犯罪以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外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，對他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人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實施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違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反其意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願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而與性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或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性別有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關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之行為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，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這名男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子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的行 </a:t>
            </a:r>
            <a:r>
              <a:rPr sz="2500" b="1" dirty="0">
                <a:solidFill>
                  <a:srgbClr val="073D86"/>
                </a:solidFill>
                <a:latin typeface="Microsoft JhengHei"/>
                <a:cs typeface="Microsoft JhengHei"/>
              </a:rPr>
              <a:t>為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讓對方感受冒犯且影響了她正常生</a:t>
            </a:r>
            <a:r>
              <a:rPr sz="25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活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的進行，當然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也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算性騷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擾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。</a:t>
            </a:r>
            <a:endParaRPr sz="2500">
              <a:latin typeface="Microsoft JhengHei"/>
              <a:cs typeface="Microsoft JhengHe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C8F34558-1152-93AA-F189-491A3693C99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917" y="1728063"/>
            <a:ext cx="7614920" cy="39871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7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655" algn="l"/>
              </a:tabLst>
            </a:pPr>
            <a:r>
              <a:rPr sz="3000" b="1" spc="-7" baseline="-2777" dirty="0">
                <a:solidFill>
                  <a:srgbClr val="073D86"/>
                </a:solidFill>
                <a:latin typeface="Candara"/>
                <a:cs typeface="Candara"/>
              </a:rPr>
              <a:t>(1)</a:t>
            </a:r>
            <a:r>
              <a:rPr sz="2000" b="1" spc="10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別騷擾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：</a:t>
            </a:r>
            <a:endParaRPr sz="2000" dirty="0">
              <a:latin typeface="SimSun"/>
              <a:cs typeface="SimSun"/>
            </a:endParaRPr>
          </a:p>
          <a:p>
            <a:pPr marL="287020" marR="255270" indent="-52069">
              <a:lnSpc>
                <a:spcPts val="2200"/>
              </a:lnSpc>
              <a:spcBef>
                <a:spcPts val="515"/>
              </a:spcBef>
            </a:pPr>
            <a:r>
              <a:rPr sz="2000" spc="10" dirty="0">
                <a:solidFill>
                  <a:srgbClr val="073D86"/>
                </a:solidFill>
                <a:latin typeface="SimSun"/>
                <a:cs typeface="SimSun"/>
              </a:rPr>
              <a:t>傳達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侮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辱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、詆毀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或性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別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歧視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觀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念的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一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般性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別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歧視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的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口頭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肢體 上的行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0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286385" algn="l"/>
              </a:tabLst>
            </a:pPr>
            <a:r>
              <a:rPr sz="3000" baseline="-5555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000" baseline="-5555" dirty="0">
                <a:solidFill>
                  <a:srgbClr val="30B6FC"/>
                </a:solidFill>
                <a:latin typeface="Times New Roman"/>
                <a:cs typeface="Times New Roman"/>
              </a:rPr>
              <a:t>	</a:t>
            </a:r>
            <a:r>
              <a:rPr sz="3000" b="1" spc="-7" baseline="-2777" dirty="0">
                <a:solidFill>
                  <a:srgbClr val="073D86"/>
                </a:solidFill>
                <a:latin typeface="Candara"/>
                <a:cs typeface="Candara"/>
              </a:rPr>
              <a:t>(2)</a:t>
            </a:r>
            <a:r>
              <a:rPr sz="2000" b="1" spc="10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挑逗：</a:t>
            </a:r>
            <a:endParaRPr sz="2000" dirty="0">
              <a:latin typeface="Microsoft JhengHei"/>
              <a:cs typeface="Microsoft JhengHei"/>
            </a:endParaRPr>
          </a:p>
          <a:p>
            <a:pPr marL="233679">
              <a:lnSpc>
                <a:spcPct val="100000"/>
              </a:lnSpc>
              <a:spcBef>
                <a:spcPts val="275"/>
              </a:spcBef>
            </a:pP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包含一切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不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受歡迎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不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合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宜或帶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有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攻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擊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性的口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頭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肢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體上的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為。</a:t>
            </a:r>
            <a:endParaRPr sz="20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286385" algn="l"/>
              </a:tabLst>
            </a:pPr>
            <a:r>
              <a:rPr sz="3000" baseline="-5555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000" baseline="-5555" dirty="0">
                <a:solidFill>
                  <a:srgbClr val="30B6FC"/>
                </a:solidFill>
                <a:latin typeface="Times New Roman"/>
                <a:cs typeface="Times New Roman"/>
              </a:rPr>
              <a:t>	</a:t>
            </a:r>
            <a:r>
              <a:rPr sz="3000" b="1" spc="-15" baseline="-2777" dirty="0">
                <a:solidFill>
                  <a:srgbClr val="073D86"/>
                </a:solidFill>
                <a:latin typeface="Candara"/>
                <a:cs typeface="Candara"/>
              </a:rPr>
              <a:t>(3)</a:t>
            </a:r>
            <a:r>
              <a:rPr sz="2000" b="1" spc="10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賄賂：</a:t>
            </a:r>
            <a:endParaRPr sz="2000" dirty="0">
              <a:latin typeface="Microsoft JhengHei"/>
              <a:cs typeface="Microsoft JhengHei"/>
            </a:endParaRPr>
          </a:p>
          <a:p>
            <a:pPr marL="234950">
              <a:lnSpc>
                <a:spcPts val="2255"/>
              </a:lnSpc>
              <a:spcBef>
                <a:spcPts val="370"/>
              </a:spcBef>
            </a:pPr>
            <a:r>
              <a:rPr sz="3000" spc="15" baseline="2777" dirty="0">
                <a:solidFill>
                  <a:srgbClr val="073D86"/>
                </a:solidFill>
                <a:latin typeface="SimSun"/>
                <a:cs typeface="SimSun"/>
              </a:rPr>
              <a:t>以利</a:t>
            </a:r>
            <a:r>
              <a:rPr sz="3000" spc="7" baseline="2777" dirty="0">
                <a:solidFill>
                  <a:srgbClr val="073D86"/>
                </a:solidFill>
                <a:latin typeface="SimSun"/>
                <a:cs typeface="SimSun"/>
              </a:rPr>
              <a:t>益</a:t>
            </a:r>
            <a:r>
              <a:rPr sz="3000" spc="-22" baseline="2777" dirty="0">
                <a:solidFill>
                  <a:srgbClr val="073D86"/>
                </a:solidFill>
                <a:latin typeface="SimSun"/>
                <a:cs typeface="SimSun"/>
              </a:rPr>
              <a:t>承</a:t>
            </a:r>
            <a:r>
              <a:rPr sz="3000" spc="7" baseline="2777" dirty="0">
                <a:solidFill>
                  <a:srgbClr val="073D86"/>
                </a:solidFill>
                <a:latin typeface="SimSun"/>
                <a:cs typeface="SimSun"/>
              </a:rPr>
              <a:t>諾</a:t>
            </a:r>
            <a:r>
              <a:rPr sz="2000" spc="-15" dirty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3000" spc="7" baseline="2777" dirty="0">
                <a:solidFill>
                  <a:srgbClr val="073D86"/>
                </a:solidFill>
                <a:latin typeface="SimSun"/>
                <a:cs typeface="SimSun"/>
              </a:rPr>
              <a:t>如：</a:t>
            </a:r>
            <a:r>
              <a:rPr sz="3000" spc="-7" baseline="2777" dirty="0">
                <a:solidFill>
                  <a:srgbClr val="073D86"/>
                </a:solidFill>
                <a:latin typeface="SimSun"/>
                <a:cs typeface="SimSun"/>
              </a:rPr>
              <a:t>僱</a:t>
            </a:r>
            <a:r>
              <a:rPr sz="3000" spc="-15" baseline="2777" dirty="0">
                <a:solidFill>
                  <a:srgbClr val="073D86"/>
                </a:solidFill>
                <a:latin typeface="SimSun"/>
                <a:cs typeface="SimSun"/>
              </a:rPr>
              <a:t>用</a:t>
            </a:r>
            <a:r>
              <a:rPr sz="3000" spc="7" baseline="2777" dirty="0">
                <a:solidFill>
                  <a:srgbClr val="073D86"/>
                </a:solidFill>
                <a:latin typeface="SimSun"/>
                <a:cs typeface="SimSun"/>
              </a:rPr>
              <a:t>、申</a:t>
            </a:r>
            <a:r>
              <a:rPr sz="3000" spc="-30" baseline="2777" dirty="0">
                <a:solidFill>
                  <a:srgbClr val="073D86"/>
                </a:solidFill>
                <a:latin typeface="SimSun"/>
                <a:cs typeface="SimSun"/>
              </a:rPr>
              <a:t>遷</a:t>
            </a:r>
            <a:r>
              <a:rPr sz="3000" spc="7" baseline="2777" dirty="0">
                <a:solidFill>
                  <a:srgbClr val="073D86"/>
                </a:solidFill>
                <a:latin typeface="SimSun"/>
                <a:cs typeface="SimSun"/>
              </a:rPr>
              <a:t>、加</a:t>
            </a:r>
            <a:r>
              <a:rPr sz="3000" spc="-30" baseline="2777" dirty="0">
                <a:solidFill>
                  <a:srgbClr val="073D86"/>
                </a:solidFill>
                <a:latin typeface="SimSun"/>
                <a:cs typeface="SimSun"/>
              </a:rPr>
              <a:t>分</a:t>
            </a:r>
            <a:r>
              <a:rPr sz="3000" spc="7" baseline="2777" dirty="0">
                <a:solidFill>
                  <a:srgbClr val="073D86"/>
                </a:solidFill>
                <a:latin typeface="SimSun"/>
                <a:cs typeface="SimSun"/>
              </a:rPr>
              <a:t>、及</a:t>
            </a:r>
            <a:r>
              <a:rPr sz="3000" spc="-15" baseline="2777" dirty="0">
                <a:solidFill>
                  <a:srgbClr val="073D86"/>
                </a:solidFill>
                <a:latin typeface="SimSun"/>
                <a:cs typeface="SimSun"/>
              </a:rPr>
              <a:t>格</a:t>
            </a:r>
            <a:r>
              <a:rPr sz="2000" spc="-15" dirty="0">
                <a:solidFill>
                  <a:srgbClr val="073D86"/>
                </a:solidFill>
                <a:latin typeface="Candara"/>
                <a:cs typeface="Candara"/>
              </a:rPr>
              <a:t>)</a:t>
            </a:r>
            <a:r>
              <a:rPr sz="3000" spc="7" baseline="2777" dirty="0">
                <a:solidFill>
                  <a:srgbClr val="073D86"/>
                </a:solidFill>
                <a:latin typeface="SimSun"/>
                <a:cs typeface="SimSun"/>
              </a:rPr>
              <a:t>的方</a:t>
            </a:r>
            <a:r>
              <a:rPr sz="3000" spc="-7" baseline="2777" dirty="0">
                <a:solidFill>
                  <a:srgbClr val="073D86"/>
                </a:solidFill>
                <a:latin typeface="SimSun"/>
                <a:cs typeface="SimSun"/>
              </a:rPr>
              <a:t>式</a:t>
            </a:r>
            <a:r>
              <a:rPr sz="3000" spc="-15" baseline="2777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3000" spc="7" baseline="2777" dirty="0">
                <a:solidFill>
                  <a:srgbClr val="073D86"/>
                </a:solidFill>
                <a:latin typeface="SimSun"/>
                <a:cs typeface="SimSun"/>
              </a:rPr>
              <a:t>要求</a:t>
            </a:r>
            <a:r>
              <a:rPr sz="3000" spc="-30" baseline="2777" dirty="0">
                <a:solidFill>
                  <a:srgbClr val="073D86"/>
                </a:solidFill>
                <a:latin typeface="SimSun"/>
                <a:cs typeface="SimSun"/>
              </a:rPr>
              <a:t>從</a:t>
            </a:r>
            <a:r>
              <a:rPr sz="3000" spc="7" baseline="2777" dirty="0">
                <a:solidFill>
                  <a:srgbClr val="073D86"/>
                </a:solidFill>
                <a:latin typeface="SimSun"/>
                <a:cs typeface="SimSun"/>
              </a:rPr>
              <a:t>事與</a:t>
            </a:r>
            <a:endParaRPr sz="3000" baseline="2777" dirty="0">
              <a:latin typeface="SimSun"/>
              <a:cs typeface="SimSun"/>
            </a:endParaRPr>
          </a:p>
          <a:p>
            <a:pPr marL="287020">
              <a:lnSpc>
                <a:spcPts val="2255"/>
              </a:lnSpc>
            </a:pP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性有關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的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或與性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相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關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的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活動。</a:t>
            </a:r>
            <a:endParaRPr sz="20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86385" algn="l"/>
              </a:tabLst>
            </a:pPr>
            <a:r>
              <a:rPr sz="3000" baseline="-5555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000" baseline="-5555" dirty="0">
                <a:solidFill>
                  <a:srgbClr val="30B6FC"/>
                </a:solidFill>
                <a:latin typeface="Times New Roman"/>
                <a:cs typeface="Times New Roman"/>
              </a:rPr>
              <a:t>	</a:t>
            </a:r>
            <a:r>
              <a:rPr sz="3000" b="1" baseline="-2777" dirty="0">
                <a:solidFill>
                  <a:srgbClr val="073D86"/>
                </a:solidFill>
                <a:latin typeface="Candara"/>
                <a:cs typeface="Candara"/>
              </a:rPr>
              <a:t>(4)</a:t>
            </a:r>
            <a:r>
              <a:rPr sz="2000" b="1" spc="10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威</a:t>
            </a:r>
            <a:r>
              <a:rPr sz="2000" b="1" spc="-10" dirty="0">
                <a:solidFill>
                  <a:srgbClr val="073D86"/>
                </a:solidFill>
                <a:latin typeface="Microsoft JhengHei"/>
                <a:cs typeface="Microsoft JhengHei"/>
              </a:rPr>
              <a:t>脅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：</a:t>
            </a:r>
            <a:endParaRPr sz="2000" dirty="0">
              <a:latin typeface="Microsoft JhengHei"/>
              <a:cs typeface="Microsoft JhengHei"/>
            </a:endParaRPr>
          </a:p>
          <a:p>
            <a:pPr marL="234950">
              <a:lnSpc>
                <a:spcPct val="100000"/>
              </a:lnSpc>
              <a:spcBef>
                <a:spcPts val="290"/>
              </a:spcBef>
            </a:pPr>
            <a:r>
              <a:rPr sz="2000" spc="10" dirty="0">
                <a:solidFill>
                  <a:srgbClr val="073D86"/>
                </a:solidFill>
                <a:latin typeface="SimSun"/>
                <a:cs typeface="SimSun"/>
              </a:rPr>
              <a:t>以威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脅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懲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罰的方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式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，要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求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性行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或與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相關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的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活動。</a:t>
            </a:r>
            <a:endParaRPr sz="20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86385" algn="l"/>
              </a:tabLst>
            </a:pPr>
            <a:r>
              <a:rPr sz="3000" baseline="-5555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000" baseline="-5555" dirty="0">
                <a:solidFill>
                  <a:srgbClr val="30B6FC"/>
                </a:solidFill>
                <a:latin typeface="Times New Roman"/>
                <a:cs typeface="Times New Roman"/>
              </a:rPr>
              <a:t>	</a:t>
            </a:r>
            <a:r>
              <a:rPr sz="3000" b="1" spc="-7" baseline="-2777" dirty="0">
                <a:solidFill>
                  <a:srgbClr val="073D86"/>
                </a:solidFill>
                <a:latin typeface="Candara"/>
                <a:cs typeface="Candara"/>
              </a:rPr>
              <a:t>(5)</a:t>
            </a:r>
            <a:r>
              <a:rPr sz="2000" b="1" spc="10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20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攻擊：</a:t>
            </a:r>
            <a:endParaRPr sz="2000" dirty="0">
              <a:latin typeface="Microsoft JhengHei"/>
              <a:cs typeface="Microsoft JhengHei"/>
            </a:endParaRPr>
          </a:p>
          <a:p>
            <a:pPr marL="234950">
              <a:lnSpc>
                <a:spcPct val="100000"/>
              </a:lnSpc>
              <a:spcBef>
                <a:spcPts val="280"/>
              </a:spcBef>
            </a:pPr>
            <a:r>
              <a:rPr sz="2000" spc="10" dirty="0">
                <a:solidFill>
                  <a:srgbClr val="073D86"/>
                </a:solidFill>
                <a:latin typeface="SimSun"/>
                <a:cs typeface="SimSun"/>
              </a:rPr>
              <a:t>包括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強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暴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及任何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具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有傷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害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性或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虐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待性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的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性暴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力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及性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為。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9040" y="6345123"/>
            <a:ext cx="1060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2946" y="467359"/>
            <a:ext cx="69176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latin typeface="Candara"/>
                <a:cs typeface="Candara"/>
              </a:rPr>
              <a:t>Fitzgerald(19</a:t>
            </a:r>
            <a:r>
              <a:rPr sz="4200" b="1" spc="5" dirty="0">
                <a:latin typeface="Candara"/>
                <a:cs typeface="Candara"/>
              </a:rPr>
              <a:t>9</a:t>
            </a:r>
            <a:r>
              <a:rPr sz="4200" b="1" spc="-5" dirty="0">
                <a:latin typeface="Candara"/>
                <a:cs typeface="Candara"/>
              </a:rPr>
              <a:t>0</a:t>
            </a:r>
            <a:r>
              <a:rPr sz="4200" b="1" dirty="0">
                <a:latin typeface="Candara"/>
                <a:cs typeface="Candara"/>
              </a:rPr>
              <a:t>)</a:t>
            </a:r>
            <a:r>
              <a:rPr sz="4200" b="1" dirty="0">
                <a:latin typeface="Microsoft JhengHei"/>
                <a:cs typeface="Microsoft JhengHei"/>
              </a:rPr>
              <a:t>提出五個等級</a:t>
            </a:r>
            <a:endParaRPr sz="42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980" y="380745"/>
            <a:ext cx="4114800" cy="113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Microsoft JhengHei"/>
                <a:cs typeface="Microsoft JhengHei"/>
              </a:rPr>
              <a:t>構成的</a:t>
            </a:r>
            <a:r>
              <a:rPr b="1" spc="-25" dirty="0">
                <a:latin typeface="Microsoft JhengHei"/>
                <a:cs typeface="Microsoft JhengHei"/>
              </a:rPr>
              <a:t>案</a:t>
            </a:r>
            <a:r>
              <a:rPr b="1" dirty="0">
                <a:latin typeface="Microsoft JhengHei"/>
                <a:cs typeface="Microsoft JhengHei"/>
              </a:rPr>
              <a:t>例四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  <a:tabLst>
                <a:tab pos="2312035" algn="l"/>
              </a:tabLst>
            </a:pPr>
            <a:r>
              <a:rPr sz="2800" b="1" spc="5" dirty="0">
                <a:latin typeface="Microsoft JhengHei"/>
                <a:cs typeface="Microsoft JhengHei"/>
              </a:rPr>
              <a:t>手</a:t>
            </a:r>
            <a:r>
              <a:rPr sz="2800" b="1" spc="-5" dirty="0">
                <a:latin typeface="Microsoft JhengHei"/>
                <a:cs typeface="Microsoft JhengHei"/>
              </a:rPr>
              <a:t>機簡訊</a:t>
            </a:r>
            <a:r>
              <a:rPr sz="2800" b="1" spc="10" dirty="0">
                <a:latin typeface="Microsoft JhengHei"/>
                <a:cs typeface="Microsoft JhengHei"/>
              </a:rPr>
              <a:t>攻</a:t>
            </a:r>
            <a:r>
              <a:rPr sz="2800" b="1" spc="-5" dirty="0">
                <a:latin typeface="Microsoft JhengHei"/>
                <a:cs typeface="Microsoft JhengHei"/>
              </a:rPr>
              <a:t>勢	構</a:t>
            </a:r>
            <a:r>
              <a:rPr sz="2800" b="1" dirty="0">
                <a:latin typeface="Microsoft JhengHei"/>
                <a:cs typeface="Microsoft JhengHei"/>
              </a:rPr>
              <a:t>成</a:t>
            </a:r>
            <a:r>
              <a:rPr sz="2800" b="1" spc="-5" dirty="0">
                <a:latin typeface="Microsoft JhengHei"/>
                <a:cs typeface="Microsoft JhengHei"/>
              </a:rPr>
              <a:t>性騷擾</a:t>
            </a:r>
            <a:endParaRPr sz="2800">
              <a:latin typeface="Microsoft JhengHei"/>
              <a:cs typeface="Microsoft Jheng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1700783"/>
            <a:ext cx="7490459" cy="44988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41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958739A1-2D69-8A91-0244-73B15D22969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5390" y="231140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構</a:t>
            </a:r>
            <a:r>
              <a:rPr sz="40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成的</a:t>
            </a:r>
            <a:r>
              <a:rPr sz="4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案</a:t>
            </a:r>
            <a:r>
              <a:rPr sz="40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例五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9507" y="979677"/>
            <a:ext cx="426466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9735" algn="l"/>
              </a:tabLst>
            </a:pPr>
            <a:r>
              <a:rPr sz="2900" b="1" spc="-280" dirty="0">
                <a:solidFill>
                  <a:srgbClr val="FFFFFF"/>
                </a:solidFill>
                <a:latin typeface="Microsoft JhengHei"/>
                <a:cs typeface="Microsoft JhengHei"/>
              </a:rPr>
              <a:t>13</a:t>
            </a:r>
            <a:r>
              <a:rPr sz="2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封</a:t>
            </a:r>
            <a:r>
              <a:rPr sz="2900" b="1" spc="-295" dirty="0">
                <a:solidFill>
                  <a:srgbClr val="FFFFFF"/>
                </a:solidFill>
                <a:latin typeface="Microsoft JhengHei"/>
                <a:cs typeface="Microsoft JhengHei"/>
              </a:rPr>
              <a:t>Ema</a:t>
            </a:r>
            <a:r>
              <a:rPr sz="2900" b="1" spc="-135" dirty="0">
                <a:solidFill>
                  <a:srgbClr val="FFFFFF"/>
                </a:solidFill>
                <a:latin typeface="Microsoft JhengHei"/>
                <a:cs typeface="Microsoft JhengHei"/>
              </a:rPr>
              <a:t>i</a:t>
            </a:r>
            <a:r>
              <a:rPr sz="2900" b="1" spc="650" dirty="0">
                <a:solidFill>
                  <a:srgbClr val="FFFFFF"/>
                </a:solidFill>
                <a:latin typeface="Microsoft JhengHei"/>
                <a:cs typeface="Microsoft JhengHei"/>
              </a:rPr>
              <a:t>l</a:t>
            </a:r>
            <a:r>
              <a:rPr sz="2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性騷擾	判罰</a:t>
            </a:r>
            <a:r>
              <a:rPr sz="2900" b="1" spc="-280" dirty="0">
                <a:solidFill>
                  <a:srgbClr val="FFFFFF"/>
                </a:solidFill>
                <a:latin typeface="Microsoft JhengHei"/>
                <a:cs typeface="Microsoft JhengHei"/>
              </a:rPr>
              <a:t>8</a:t>
            </a:r>
            <a:r>
              <a:rPr sz="2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萬</a:t>
            </a:r>
            <a:endParaRPr sz="2900">
              <a:latin typeface="Microsoft JhengHei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1557527"/>
            <a:ext cx="6842759" cy="45247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42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44BB5831-824F-20A3-2E4D-6FC5F9B089C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96971"/>
            <a:ext cx="7158355" cy="266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【自由時報</a:t>
            </a:r>
            <a:r>
              <a:rPr sz="2400" spc="-5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2009/02/06】苗栗縣府受理4名上班族 在職場以言語性騷擾女同事，經性騷擾防治委員會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調查後裁決4名以具有性意味言語（如妳胸部好大） </a:t>
            </a:r>
            <a:r>
              <a:rPr sz="2400" spc="-118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性騷擾女同事的男子，分別罰</a:t>
            </a:r>
            <a:r>
              <a:rPr sz="2400" spc="5" dirty="0">
                <a:solidFill>
                  <a:srgbClr val="073D86"/>
                </a:solidFill>
                <a:latin typeface="SimSun"/>
                <a:cs typeface="SimSun"/>
              </a:rPr>
              <a:t>款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1到3萬元。</a:t>
            </a:r>
            <a:endParaRPr sz="2400">
              <a:latin typeface="SimSun"/>
              <a:cs typeface="SimSun"/>
            </a:endParaRPr>
          </a:p>
          <a:p>
            <a:pPr marL="286385" marR="36195" indent="-274320" algn="just">
              <a:lnSpc>
                <a:spcPct val="100000"/>
              </a:lnSpc>
              <a:spcBef>
                <a:spcPts val="60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Microsoft JhengHei"/>
                <a:cs typeface="Microsoft JhengHei"/>
              </a:rPr>
              <a:t>性騷擾防治法第20條：對他人為性騷擾者，由直轄 市、縣</a:t>
            </a:r>
            <a:r>
              <a:rPr sz="2400" spc="-35" dirty="0">
                <a:solidFill>
                  <a:srgbClr val="073D86"/>
                </a:solidFill>
                <a:latin typeface="Microsoft JhengHei"/>
                <a:cs typeface="Microsoft JhengHei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(</a:t>
            </a:r>
            <a:r>
              <a:rPr sz="2400" dirty="0">
                <a:solidFill>
                  <a:srgbClr val="073D86"/>
                </a:solidFill>
                <a:latin typeface="Microsoft JhengHei"/>
                <a:cs typeface="Microsoft JhengHei"/>
              </a:rPr>
              <a:t>市)</a:t>
            </a:r>
            <a:r>
              <a:rPr sz="2400" spc="-25" dirty="0">
                <a:solidFill>
                  <a:srgbClr val="073D86"/>
                </a:solidFill>
                <a:latin typeface="Microsoft JhengHei"/>
                <a:cs typeface="Microsoft JhengHei"/>
              </a:rPr>
              <a:t> </a:t>
            </a:r>
            <a:r>
              <a:rPr sz="2400" dirty="0">
                <a:solidFill>
                  <a:srgbClr val="073D86"/>
                </a:solidFill>
                <a:latin typeface="Microsoft JhengHei"/>
                <a:cs typeface="Microsoft JhengHei"/>
              </a:rPr>
              <a:t>主管機關處新臺幣一萬元以上十</a:t>
            </a:r>
            <a:r>
              <a:rPr sz="2400" spc="-25" dirty="0">
                <a:solidFill>
                  <a:srgbClr val="073D86"/>
                </a:solidFill>
                <a:latin typeface="Microsoft JhengHei"/>
                <a:cs typeface="Microsoft JhengHei"/>
              </a:rPr>
              <a:t> </a:t>
            </a:r>
            <a:r>
              <a:rPr sz="2400" dirty="0">
                <a:solidFill>
                  <a:srgbClr val="073D86"/>
                </a:solidFill>
                <a:latin typeface="Microsoft JhengHei"/>
                <a:cs typeface="Microsoft JhengHei"/>
              </a:rPr>
              <a:t>萬元以 </a:t>
            </a:r>
            <a:r>
              <a:rPr sz="2400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下罰鍰。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43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5045" y="322834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Microsoft JhengHei"/>
                <a:cs typeface="Microsoft JhengHei"/>
              </a:rPr>
              <a:t>構</a:t>
            </a:r>
            <a:r>
              <a:rPr sz="4000" b="1" spc="-5" dirty="0">
                <a:latin typeface="Microsoft JhengHei"/>
                <a:cs typeface="Microsoft JhengHei"/>
              </a:rPr>
              <a:t>成的</a:t>
            </a:r>
            <a:r>
              <a:rPr sz="4000" b="1" dirty="0">
                <a:latin typeface="Microsoft JhengHei"/>
                <a:cs typeface="Microsoft JhengHei"/>
              </a:rPr>
              <a:t>案</a:t>
            </a:r>
            <a:r>
              <a:rPr sz="4000" b="1" spc="-5" dirty="0">
                <a:latin typeface="Microsoft JhengHei"/>
                <a:cs typeface="Microsoft JhengHei"/>
              </a:rPr>
              <a:t>例七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497" y="1071118"/>
            <a:ext cx="500062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44520" algn="l"/>
              </a:tabLst>
            </a:pPr>
            <a:r>
              <a:rPr sz="2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言語性</a:t>
            </a:r>
            <a:r>
              <a:rPr sz="29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騷</a:t>
            </a:r>
            <a:r>
              <a:rPr sz="2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擾女同事	罰款</a:t>
            </a:r>
            <a:r>
              <a:rPr sz="2900" b="1" spc="-280" dirty="0">
                <a:solidFill>
                  <a:srgbClr val="FFFFFF"/>
                </a:solidFill>
                <a:latin typeface="Microsoft JhengHei"/>
                <a:cs typeface="Microsoft JhengHei"/>
              </a:rPr>
              <a:t>1</a:t>
            </a:r>
            <a:r>
              <a:rPr sz="29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到</a:t>
            </a:r>
            <a:r>
              <a:rPr sz="2900" b="1" spc="-280" dirty="0">
                <a:solidFill>
                  <a:srgbClr val="FFFFFF"/>
                </a:solidFill>
                <a:latin typeface="Microsoft JhengHei"/>
                <a:cs typeface="Microsoft JhengHei"/>
              </a:rPr>
              <a:t>3</a:t>
            </a:r>
            <a:r>
              <a:rPr sz="2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萬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A57F22BA-6EFD-46C5-E007-879A5941932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8326" y="4027677"/>
            <a:ext cx="39382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192DF"/>
                </a:solidFill>
              </a:rPr>
              <a:t>性騷擾</a:t>
            </a:r>
            <a:r>
              <a:rPr spc="-25" dirty="0">
                <a:solidFill>
                  <a:srgbClr val="0192DF"/>
                </a:solidFill>
              </a:rPr>
              <a:t>新</a:t>
            </a:r>
            <a:r>
              <a:rPr dirty="0">
                <a:solidFill>
                  <a:srgbClr val="0192DF"/>
                </a:solidFill>
              </a:rPr>
              <a:t>聞案例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254" y="335026"/>
            <a:ext cx="2311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性騷擾案例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664" y="260604"/>
            <a:ext cx="3872484" cy="29626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370" y="3666185"/>
            <a:ext cx="8027670" cy="231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Microsoft JhengHei"/>
                <a:cs typeface="Microsoft JhengHei"/>
              </a:rPr>
              <a:t>美國總統川普：「妳的身材真好，美呆了。」</a:t>
            </a:r>
            <a:endParaRPr sz="24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Microsoft JhengHei"/>
              <a:cs typeface="Microsoft JhengHei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SimSun"/>
                <a:cs typeface="SimSun"/>
              </a:rPr>
              <a:t>在參觀巴黎傷兵院的正式外交場合上，川普居然當著法國總統馬克宏的面， 稱讚法國第一夫人身材保養得宜，整段影片被法方隨行人員拍</a:t>
            </a:r>
            <a:r>
              <a:rPr sz="1800" spc="5" dirty="0">
                <a:latin typeface="SimSun"/>
                <a:cs typeface="SimSun"/>
              </a:rPr>
              <a:t>下</a:t>
            </a:r>
            <a:r>
              <a:rPr sz="1800" dirty="0">
                <a:latin typeface="SimSun"/>
                <a:cs typeface="SimSun"/>
              </a:rPr>
              <a:t>po上臉書，遭到 網友砲轟以貌取人物化女性，而這已經是川普</a:t>
            </a:r>
            <a:r>
              <a:rPr sz="1800" spc="5" dirty="0">
                <a:latin typeface="SimSun"/>
                <a:cs typeface="SimSun"/>
              </a:rPr>
              <a:t>幾</a:t>
            </a:r>
            <a:r>
              <a:rPr sz="1800" dirty="0">
                <a:latin typeface="SimSun"/>
                <a:cs typeface="SimSun"/>
              </a:rPr>
              <a:t>週來第二次引發類似爭議。</a:t>
            </a:r>
            <a:endParaRPr sz="1800">
              <a:latin typeface="SimSun"/>
              <a:cs typeface="SimSun"/>
            </a:endParaRPr>
          </a:p>
          <a:p>
            <a:pPr marL="12700" marR="5715" indent="457200">
              <a:lnSpc>
                <a:spcPct val="100000"/>
              </a:lnSpc>
            </a:pPr>
            <a:r>
              <a:rPr sz="1800" spc="-5" dirty="0">
                <a:latin typeface="SimSun"/>
                <a:cs typeface="SimSun"/>
              </a:rPr>
              <a:t>CNN記者：「這不是第一次聽到總統稱讚女性外表，幾個星期前，他在白宮 </a:t>
            </a:r>
            <a:r>
              <a:rPr sz="1800" dirty="0">
                <a:latin typeface="SimSun"/>
                <a:cs typeface="SimSun"/>
              </a:rPr>
              <a:t>接受愛爾蘭媒體訪問，當場稱讚愛爾蘭記者很美麗，有著甜美的笑容，對總統來 說這只是恭維的話，但稱讚女性外表引發憂慮，觸及某些界線。」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346" y="6236614"/>
            <a:ext cx="2275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SimSun"/>
                <a:cs typeface="SimSun"/>
              </a:rPr>
              <a:t>資料來源：</a:t>
            </a:r>
            <a:r>
              <a:rPr sz="1000" spc="-10" dirty="0">
                <a:latin typeface="Verdana"/>
                <a:cs typeface="Verdana"/>
              </a:rPr>
              <a:t>TVB</a:t>
            </a:r>
            <a:r>
              <a:rPr sz="1000" dirty="0">
                <a:latin typeface="Verdana"/>
                <a:cs typeface="Verdana"/>
              </a:rPr>
              <a:t>S</a:t>
            </a:r>
            <a:r>
              <a:rPr sz="1000" spc="-5" dirty="0">
                <a:latin typeface="SimSun"/>
                <a:cs typeface="SimSun"/>
              </a:rPr>
              <a:t>全球新聞，</a:t>
            </a:r>
            <a:r>
              <a:rPr sz="1000" spc="-5" dirty="0">
                <a:latin typeface="Verdana"/>
                <a:cs typeface="Verdana"/>
              </a:rPr>
              <a:t>20170714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2157221"/>
            <a:ext cx="8881110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6570">
              <a:lnSpc>
                <a:spcPct val="100000"/>
              </a:lnSpc>
              <a:spcBef>
                <a:spcPts val="100"/>
              </a:spcBef>
              <a:tabLst>
                <a:tab pos="4751070" algn="l"/>
                <a:tab pos="6008370" algn="l"/>
              </a:tabLst>
            </a:pP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風傳</a:t>
            </a:r>
            <a:r>
              <a:rPr sz="1800" spc="-5" dirty="0">
                <a:solidFill>
                  <a:srgbClr val="073D86"/>
                </a:solidFill>
                <a:latin typeface="SimSun"/>
                <a:cs typeface="SimSun"/>
              </a:rPr>
              <a:t>媒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/廖綉玉	20171102	https://tw.news.yahoo.com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SimSun"/>
              <a:cs typeface="SimSu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英國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國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防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大臣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法</a:t>
            </a:r>
            <a:r>
              <a:rPr sz="1800" spc="50" dirty="0">
                <a:solidFill>
                  <a:srgbClr val="073D86"/>
                </a:solidFill>
                <a:latin typeface="SimSun"/>
                <a:cs typeface="SimSun"/>
              </a:rPr>
              <a:t>隆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（Michael</a:t>
            </a:r>
            <a:r>
              <a:rPr sz="1800" spc="-1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073D86"/>
                </a:solidFill>
                <a:latin typeface="SimSun"/>
                <a:cs typeface="SimSun"/>
              </a:rPr>
              <a:t>Fallon）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被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踢</a:t>
            </a:r>
            <a:r>
              <a:rPr sz="1800" spc="40" dirty="0">
                <a:solidFill>
                  <a:srgbClr val="073D86"/>
                </a:solidFill>
                <a:latin typeface="SimSun"/>
                <a:cs typeface="SimSun"/>
              </a:rPr>
              <a:t>爆</a:t>
            </a:r>
            <a:r>
              <a:rPr sz="1800" spc="15" dirty="0">
                <a:solidFill>
                  <a:srgbClr val="073D86"/>
                </a:solidFill>
                <a:latin typeface="SimSun"/>
                <a:cs typeface="SimSun"/>
              </a:rPr>
              <a:t>15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年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前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不當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撫摸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一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位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女記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者的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膝</a:t>
            </a:r>
            <a:r>
              <a:rPr sz="1800" spc="65" dirty="0">
                <a:solidFill>
                  <a:srgbClr val="073D86"/>
                </a:solidFill>
                <a:latin typeface="SimSun"/>
                <a:cs typeface="SimSun"/>
              </a:rPr>
              <a:t>蓋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醜 聞延燒數日</a:t>
            </a:r>
            <a:r>
              <a:rPr sz="1800" spc="10" dirty="0">
                <a:solidFill>
                  <a:srgbClr val="073D86"/>
                </a:solidFill>
                <a:latin typeface="SimSun"/>
                <a:cs typeface="SimSun"/>
              </a:rPr>
              <a:t>後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，法隆在1日</a:t>
            </a:r>
            <a:r>
              <a:rPr sz="1800" spc="10" dirty="0">
                <a:solidFill>
                  <a:srgbClr val="073D86"/>
                </a:solidFill>
                <a:latin typeface="SimSun"/>
                <a:cs typeface="SimSun"/>
              </a:rPr>
              <a:t>晚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間閃辭，成</a:t>
            </a:r>
            <a:r>
              <a:rPr sz="1800" spc="1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英國國會首</a:t>
            </a:r>
            <a:r>
              <a:rPr sz="1800" spc="10" dirty="0">
                <a:solidFill>
                  <a:srgbClr val="073D86"/>
                </a:solidFill>
                <a:latin typeface="SimSun"/>
                <a:cs typeface="SimSun"/>
              </a:rPr>
              <a:t>位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因近期性騷</a:t>
            </a:r>
            <a:r>
              <a:rPr sz="1800" spc="10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風波辭職的官員</a:t>
            </a:r>
            <a:endParaRPr sz="1800">
              <a:latin typeface="SimSun"/>
              <a:cs typeface="SimSu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43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英國女記者哈特利．布魯爾</a:t>
            </a:r>
            <a:r>
              <a:rPr sz="1800" spc="5" dirty="0">
                <a:solidFill>
                  <a:srgbClr val="073D86"/>
                </a:solidFill>
                <a:latin typeface="SimSun"/>
                <a:cs typeface="SimSun"/>
              </a:rPr>
              <a:t>（Julia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Hartley-Brewer）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日前透露</a:t>
            </a:r>
            <a:r>
              <a:rPr sz="1800" spc="10" dirty="0">
                <a:solidFill>
                  <a:srgbClr val="073D86"/>
                </a:solidFill>
                <a:latin typeface="SimSun"/>
                <a:cs typeface="SimSun"/>
              </a:rPr>
              <a:t>，2002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年，擔任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《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星 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期日快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報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》</a:t>
            </a:r>
            <a:r>
              <a:rPr sz="1800" spc="5" dirty="0">
                <a:solidFill>
                  <a:srgbClr val="073D86"/>
                </a:solidFill>
                <a:latin typeface="SimSun"/>
                <a:cs typeface="SimSun"/>
              </a:rPr>
              <a:t>（Sunday</a:t>
            </a:r>
            <a:r>
              <a:rPr sz="1800" spc="1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800" spc="10" dirty="0">
                <a:solidFill>
                  <a:srgbClr val="073D86"/>
                </a:solidFill>
                <a:latin typeface="SimSun"/>
                <a:cs typeface="SimSun"/>
              </a:rPr>
              <a:t>Express）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政治記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者的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她出席保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守</a:t>
            </a:r>
            <a:r>
              <a:rPr sz="1800" spc="65" dirty="0">
                <a:solidFill>
                  <a:srgbClr val="073D86"/>
                </a:solidFill>
                <a:latin typeface="SimSun"/>
                <a:cs typeface="SimSun"/>
              </a:rPr>
              <a:t>黨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（Conservative</a:t>
            </a:r>
            <a:r>
              <a:rPr sz="1800" spc="1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800" spc="10" dirty="0">
                <a:solidFill>
                  <a:srgbClr val="073D86"/>
                </a:solidFill>
                <a:latin typeface="SimSun"/>
                <a:cs typeface="SimSun"/>
              </a:rPr>
              <a:t>Party）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某 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場晚宴時，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某</a:t>
            </a:r>
            <a:r>
              <a:rPr sz="1800" spc="15" dirty="0">
                <a:solidFill>
                  <a:srgbClr val="073D86"/>
                </a:solidFill>
                <a:latin typeface="SimSun"/>
                <a:cs typeface="SimSun"/>
              </a:rPr>
              <a:t>位內閣大臣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將</a:t>
            </a:r>
            <a:r>
              <a:rPr sz="1800" spc="15" dirty="0">
                <a:solidFill>
                  <a:srgbClr val="073D86"/>
                </a:solidFill>
                <a:latin typeface="SimSun"/>
                <a:cs typeface="SimSun"/>
              </a:rPr>
              <a:t>一隻手放在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她</a:t>
            </a:r>
            <a:r>
              <a:rPr sz="1800" spc="15" dirty="0">
                <a:solidFill>
                  <a:srgbClr val="073D86"/>
                </a:solidFill>
                <a:latin typeface="SimSun"/>
                <a:cs typeface="SimSun"/>
              </a:rPr>
              <a:t>的膝蓋上不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斷</a:t>
            </a:r>
            <a:r>
              <a:rPr sz="1800" spc="15" dirty="0">
                <a:solidFill>
                  <a:srgbClr val="073D86"/>
                </a:solidFill>
                <a:latin typeface="SimSun"/>
                <a:cs typeface="SimSun"/>
              </a:rPr>
              <a:t>撫</a:t>
            </a:r>
            <a:r>
              <a:rPr sz="1800" spc="55" dirty="0">
                <a:solidFill>
                  <a:srgbClr val="073D86"/>
                </a:solidFill>
                <a:latin typeface="SimSun"/>
                <a:cs typeface="SimSun"/>
              </a:rPr>
              <a:t>摸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800" spc="15" dirty="0">
                <a:solidFill>
                  <a:srgbClr val="073D86"/>
                </a:solidFill>
                <a:latin typeface="SimSun"/>
                <a:cs typeface="SimSun"/>
              </a:rPr>
              <a:t>她立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刻</a:t>
            </a:r>
            <a:r>
              <a:rPr sz="1800" spc="15" dirty="0">
                <a:solidFill>
                  <a:srgbClr val="073D86"/>
                </a:solidFill>
                <a:latin typeface="SimSun"/>
                <a:cs typeface="SimSun"/>
              </a:rPr>
              <a:t>警告對方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：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「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我 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冷靜有禮地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向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對方解釋</a:t>
            </a:r>
            <a:r>
              <a:rPr sz="1800" spc="50" dirty="0">
                <a:solidFill>
                  <a:srgbClr val="073D86"/>
                </a:solidFill>
                <a:latin typeface="SimSun"/>
                <a:cs typeface="SimSun"/>
              </a:rPr>
              <a:t>說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800" spc="25" dirty="0">
                <a:solidFill>
                  <a:srgbClr val="073D86"/>
                </a:solidFill>
                <a:latin typeface="SimSun"/>
                <a:cs typeface="SimSun"/>
              </a:rPr>
              <a:t>如果他繼續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這</a:t>
            </a:r>
            <a:r>
              <a:rPr sz="1800" spc="25" dirty="0">
                <a:solidFill>
                  <a:srgbClr val="073D86"/>
                </a:solidFill>
                <a:latin typeface="SimSun"/>
                <a:cs typeface="SimSun"/>
              </a:rPr>
              <a:t>麼</a:t>
            </a:r>
            <a:r>
              <a:rPr sz="1800" spc="15" dirty="0">
                <a:solidFill>
                  <a:srgbClr val="073D86"/>
                </a:solidFill>
                <a:latin typeface="SimSun"/>
                <a:cs typeface="SimSun"/>
              </a:rPr>
              <a:t>做</a:t>
            </a:r>
            <a:r>
              <a:rPr sz="1800" spc="2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我會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一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拳揍他的</a:t>
            </a:r>
            <a:r>
              <a:rPr sz="1800" spc="40" dirty="0">
                <a:solidFill>
                  <a:srgbClr val="073D86"/>
                </a:solidFill>
                <a:latin typeface="SimSun"/>
                <a:cs typeface="SimSun"/>
              </a:rPr>
              <a:t>臉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他馬上收回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手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， 事情到此為止。」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533" y="580466"/>
            <a:ext cx="78041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945" marR="5080" indent="-309880">
              <a:lnSpc>
                <a:spcPct val="100000"/>
              </a:lnSpc>
              <a:spcBef>
                <a:spcPts val="105"/>
              </a:spcBef>
              <a:tabLst>
                <a:tab pos="3452495" algn="l"/>
                <a:tab pos="6565265" algn="l"/>
              </a:tabLst>
            </a:pPr>
            <a:r>
              <a:rPr sz="3200" b="1" spc="-5" dirty="0">
                <a:latin typeface="Candara"/>
                <a:cs typeface="Candara"/>
              </a:rPr>
              <a:t>1</a:t>
            </a:r>
            <a:r>
              <a:rPr sz="3200" b="1" spc="-10" dirty="0">
                <a:latin typeface="Candara"/>
                <a:cs typeface="Candara"/>
              </a:rPr>
              <a:t>5</a:t>
            </a:r>
            <a:r>
              <a:rPr sz="3200" b="1" spc="20" dirty="0">
                <a:latin typeface="Microsoft JhengHei"/>
                <a:cs typeface="Microsoft JhengHei"/>
              </a:rPr>
              <a:t>年</a:t>
            </a:r>
            <a:r>
              <a:rPr sz="3200" b="1" spc="5" dirty="0">
                <a:latin typeface="Microsoft JhengHei"/>
                <a:cs typeface="Microsoft JhengHei"/>
              </a:rPr>
              <a:t>前伸出鹹</a:t>
            </a:r>
            <a:r>
              <a:rPr sz="3200" b="1" spc="-10" dirty="0">
                <a:latin typeface="Microsoft JhengHei"/>
                <a:cs typeface="Microsoft JhengHei"/>
              </a:rPr>
              <a:t>豬</a:t>
            </a:r>
            <a:r>
              <a:rPr sz="3200" b="1" spc="5" dirty="0">
                <a:latin typeface="Microsoft JhengHei"/>
                <a:cs typeface="Microsoft JhengHei"/>
              </a:rPr>
              <a:t>手</a:t>
            </a:r>
            <a:r>
              <a:rPr sz="3200" b="1" dirty="0">
                <a:latin typeface="Microsoft JhengHei"/>
                <a:cs typeface="Microsoft JhengHei"/>
              </a:rPr>
              <a:t>	</a:t>
            </a:r>
            <a:r>
              <a:rPr sz="3200" b="1" spc="5" dirty="0">
                <a:latin typeface="Microsoft JhengHei"/>
                <a:cs typeface="Microsoft JhengHei"/>
              </a:rPr>
              <a:t>英</a:t>
            </a:r>
            <a:r>
              <a:rPr sz="3200" b="1" spc="20" dirty="0">
                <a:latin typeface="Microsoft JhengHei"/>
                <a:cs typeface="Microsoft JhengHei"/>
              </a:rPr>
              <a:t>國</a:t>
            </a:r>
            <a:r>
              <a:rPr sz="3200" b="1" spc="5" dirty="0">
                <a:latin typeface="Microsoft JhengHei"/>
                <a:cs typeface="Microsoft JhengHei"/>
              </a:rPr>
              <a:t>國防</a:t>
            </a:r>
            <a:r>
              <a:rPr sz="3200" b="1" spc="-15" dirty="0">
                <a:latin typeface="Microsoft JhengHei"/>
                <a:cs typeface="Microsoft JhengHei"/>
              </a:rPr>
              <a:t>大</a:t>
            </a:r>
            <a:r>
              <a:rPr sz="3200" b="1" spc="5" dirty="0">
                <a:latin typeface="Microsoft JhengHei"/>
                <a:cs typeface="Microsoft JhengHei"/>
              </a:rPr>
              <a:t>臣被</a:t>
            </a:r>
            <a:r>
              <a:rPr sz="3200" b="1" dirty="0">
                <a:latin typeface="Microsoft JhengHei"/>
                <a:cs typeface="Microsoft JhengHei"/>
              </a:rPr>
              <a:t>	</a:t>
            </a:r>
            <a:r>
              <a:rPr sz="3200" b="1" spc="10" dirty="0">
                <a:latin typeface="Microsoft JhengHei"/>
                <a:cs typeface="Microsoft JhengHei"/>
              </a:rPr>
              <a:t>踢爆不 </a:t>
            </a:r>
            <a:r>
              <a:rPr sz="3200" b="1" spc="5" dirty="0">
                <a:latin typeface="Microsoft JhengHei"/>
                <a:cs typeface="Microsoft JhengHei"/>
              </a:rPr>
              <a:t>當撫</a:t>
            </a:r>
            <a:r>
              <a:rPr sz="3200" b="1" dirty="0">
                <a:latin typeface="Microsoft JhengHei"/>
                <a:cs typeface="Microsoft JhengHei"/>
              </a:rPr>
              <a:t>摸女記</a:t>
            </a:r>
            <a:r>
              <a:rPr sz="3200" b="1" spc="655" dirty="0">
                <a:latin typeface="Microsoft JhengHei"/>
                <a:cs typeface="Microsoft JhengHei"/>
              </a:rPr>
              <a:t>者</a:t>
            </a:r>
            <a:r>
              <a:rPr sz="3200" b="1" spc="15" dirty="0">
                <a:latin typeface="Microsoft JhengHei"/>
                <a:cs typeface="Microsoft JhengHei"/>
              </a:rPr>
              <a:t>黯</a:t>
            </a:r>
            <a:r>
              <a:rPr sz="3200" b="1" dirty="0">
                <a:latin typeface="Microsoft JhengHei"/>
                <a:cs typeface="Microsoft JhengHei"/>
              </a:rPr>
              <a:t>然辭職求</a:t>
            </a:r>
            <a:r>
              <a:rPr sz="3200" b="1" spc="-15" dirty="0">
                <a:latin typeface="Microsoft JhengHei"/>
                <a:cs typeface="Microsoft JhengHei"/>
              </a:rPr>
              <a:t>滅</a:t>
            </a:r>
            <a:r>
              <a:rPr sz="3200" b="1" dirty="0">
                <a:latin typeface="Microsoft JhengHei"/>
                <a:cs typeface="Microsoft JhengHei"/>
              </a:rPr>
              <a:t>火</a:t>
            </a:r>
            <a:endParaRPr sz="3200">
              <a:latin typeface="Microsoft JhengHei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5435" y="4809744"/>
            <a:ext cx="2665475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451097"/>
            <a:ext cx="7308850" cy="30714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6385" marR="231775" indent="-274320" algn="just">
              <a:lnSpc>
                <a:spcPct val="80000"/>
              </a:lnSpc>
              <a:spcBef>
                <a:spcPts val="53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好萊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塢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知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名女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星安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潔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莉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娜裘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莉、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葛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妮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絲派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特洛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指</a:t>
            </a:r>
            <a:r>
              <a:rPr sz="1800" spc="60" dirty="0">
                <a:solidFill>
                  <a:srgbClr val="073D86"/>
                </a:solidFill>
                <a:latin typeface="SimSun"/>
                <a:cs typeface="SimSun"/>
              </a:rPr>
              <a:t>控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，曾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遭名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製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人 溫斯坦性騷</a:t>
            </a:r>
            <a:r>
              <a:rPr sz="1800" spc="-10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1800" dirty="0">
              <a:latin typeface="SimSun"/>
              <a:cs typeface="SimSun"/>
            </a:endParaRPr>
          </a:p>
          <a:p>
            <a:pPr marL="286385" marR="231775" indent="-274320" algn="just">
              <a:lnSpc>
                <a:spcPct val="80000"/>
              </a:lnSpc>
              <a:spcBef>
                <a:spcPts val="43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800" spc="50" dirty="0">
                <a:solidFill>
                  <a:srgbClr val="073D86"/>
                </a:solidFill>
                <a:latin typeface="SimSun"/>
                <a:cs typeface="SimSun"/>
              </a:rPr>
              <a:t>（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美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聯</a:t>
            </a:r>
            <a:r>
              <a:rPr sz="1800" spc="50" dirty="0">
                <a:solidFill>
                  <a:srgbClr val="073D86"/>
                </a:solidFill>
                <a:latin typeface="SimSun"/>
                <a:cs typeface="SimSun"/>
              </a:rPr>
              <a:t>社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溫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斯坦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曾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要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求在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飯店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討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論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新</a:t>
            </a:r>
            <a:r>
              <a:rPr sz="1800" spc="55" dirty="0">
                <a:solidFill>
                  <a:srgbClr val="073D86"/>
                </a:solidFill>
                <a:latin typeface="SimSun"/>
                <a:cs typeface="SimSun"/>
              </a:rPr>
              <a:t>片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，並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暗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示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想發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生關係。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這 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起醜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聞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引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發軒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然大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波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溫斯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坦被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自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家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公司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開</a:t>
            </a:r>
            <a:r>
              <a:rPr sz="1800" spc="60" dirty="0">
                <a:solidFill>
                  <a:srgbClr val="073D86"/>
                </a:solidFill>
                <a:latin typeface="SimSun"/>
                <a:cs typeface="SimSun"/>
              </a:rPr>
              <a:t>除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設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計師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妻子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也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宣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布 與他離</a:t>
            </a:r>
            <a:r>
              <a:rPr sz="1800" spc="-10" dirty="0">
                <a:solidFill>
                  <a:srgbClr val="073D86"/>
                </a:solidFill>
                <a:latin typeface="SimSun"/>
                <a:cs typeface="SimSun"/>
              </a:rPr>
              <a:t>婚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1800" dirty="0">
              <a:latin typeface="SimSun"/>
              <a:cs typeface="SimSun"/>
            </a:endParaRPr>
          </a:p>
          <a:p>
            <a:pPr marL="287020" indent="-274320" algn="just">
              <a:lnSpc>
                <a:spcPts val="2050"/>
              </a:lnSpc>
              <a:spcBef>
                <a:spcPts val="22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800" spc="240" dirty="0">
                <a:solidFill>
                  <a:srgbClr val="073D86"/>
                </a:solidFill>
                <a:latin typeface="SimSun"/>
                <a:cs typeface="SimSun"/>
              </a:rPr>
              <a:t>安潔莉娜裘</a:t>
            </a:r>
            <a:r>
              <a:rPr sz="1800" spc="229" dirty="0">
                <a:solidFill>
                  <a:srgbClr val="073D86"/>
                </a:solidFill>
                <a:latin typeface="SimSun"/>
                <a:cs typeface="SimSun"/>
              </a:rPr>
              <a:t>莉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（</a:t>
            </a:r>
            <a:r>
              <a:rPr sz="1800" spc="-66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Angelina</a:t>
            </a:r>
            <a:r>
              <a:rPr sz="1800" spc="24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Jolie</a:t>
            </a:r>
            <a:r>
              <a:rPr sz="1800" spc="-66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1800" spc="-66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073D86"/>
                </a:solidFill>
                <a:latin typeface="SimSun"/>
                <a:cs typeface="SimSun"/>
              </a:rPr>
              <a:t>於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1998</a:t>
            </a:r>
            <a:r>
              <a:rPr sz="1800" spc="-66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073D86"/>
                </a:solidFill>
                <a:latin typeface="SimSun"/>
                <a:cs typeface="SimSun"/>
              </a:rPr>
              <a:t>年拍攝《隨心所</a:t>
            </a:r>
            <a:r>
              <a:rPr sz="1800" spc="235" dirty="0">
                <a:solidFill>
                  <a:srgbClr val="073D86"/>
                </a:solidFill>
                <a:latin typeface="SimSun"/>
                <a:cs typeface="SimSun"/>
              </a:rPr>
              <a:t>慾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》</a:t>
            </a:r>
            <a:endParaRPr sz="1800" dirty="0">
              <a:latin typeface="SimSun"/>
              <a:cs typeface="SimSun"/>
            </a:endParaRPr>
          </a:p>
          <a:p>
            <a:pPr marL="286385" marR="233679">
              <a:lnSpc>
                <a:spcPts val="1939"/>
              </a:lnSpc>
              <a:spcBef>
                <a:spcPts val="140"/>
              </a:spcBef>
            </a:pPr>
            <a:r>
              <a:rPr sz="1800" spc="5" dirty="0">
                <a:solidFill>
                  <a:srgbClr val="073D86"/>
                </a:solidFill>
                <a:latin typeface="SimSun"/>
                <a:cs typeface="SimSun"/>
              </a:rPr>
              <a:t>（Playing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 by</a:t>
            </a:r>
            <a:r>
              <a:rPr sz="1800" spc="2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073D86"/>
                </a:solidFill>
                <a:latin typeface="SimSun"/>
                <a:cs typeface="SimSun"/>
              </a:rPr>
              <a:t>Heart）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期</a:t>
            </a:r>
            <a:r>
              <a:rPr sz="1800" spc="55" dirty="0">
                <a:solidFill>
                  <a:srgbClr val="073D86"/>
                </a:solidFill>
                <a:latin typeface="SimSun"/>
                <a:cs typeface="SimSun"/>
              </a:rPr>
              <a:t>間也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受到溫</a:t>
            </a:r>
            <a:r>
              <a:rPr sz="1800" spc="55" dirty="0">
                <a:solidFill>
                  <a:srgbClr val="073D86"/>
                </a:solidFill>
                <a:latin typeface="SimSun"/>
                <a:cs typeface="SimSun"/>
              </a:rPr>
              <a:t>斯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坦</a:t>
            </a:r>
            <a:r>
              <a:rPr sz="1800" spc="55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1800" spc="65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，溫斯</a:t>
            </a:r>
            <a:r>
              <a:rPr sz="1800" spc="55" dirty="0">
                <a:solidFill>
                  <a:srgbClr val="073D86"/>
                </a:solidFill>
                <a:latin typeface="SimSun"/>
                <a:cs typeface="SimSun"/>
              </a:rPr>
              <a:t>坦同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樣在飯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店 向她要求發生關</a:t>
            </a:r>
            <a:r>
              <a:rPr sz="1800" spc="-15" dirty="0">
                <a:solidFill>
                  <a:srgbClr val="073D86"/>
                </a:solidFill>
                <a:latin typeface="SimSun"/>
                <a:cs typeface="SimSun"/>
              </a:rPr>
              <a:t>係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1800" dirty="0">
              <a:latin typeface="SimSun"/>
              <a:cs typeface="SimSun"/>
            </a:endParaRPr>
          </a:p>
          <a:p>
            <a:pPr marL="287020" indent="-274320">
              <a:lnSpc>
                <a:spcPts val="2050"/>
              </a:lnSpc>
              <a:spcBef>
                <a:spcPts val="19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「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我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年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輕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時跟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溫斯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坦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曾經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發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生不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愉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快的</a:t>
            </a:r>
            <a:r>
              <a:rPr sz="1800" spc="75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從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此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再也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不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想與</a:t>
            </a:r>
            <a:r>
              <a:rPr sz="1800" spc="45" dirty="0">
                <a:solidFill>
                  <a:srgbClr val="073D86"/>
                </a:solidFill>
                <a:latin typeface="SimSun"/>
                <a:cs typeface="SimSun"/>
              </a:rPr>
              <a:t>他</a:t>
            </a:r>
            <a:r>
              <a:rPr sz="1800" spc="30" dirty="0">
                <a:solidFill>
                  <a:srgbClr val="073D86"/>
                </a:solidFill>
                <a:latin typeface="SimSun"/>
                <a:cs typeface="SimSun"/>
              </a:rPr>
              <a:t>共</a:t>
            </a:r>
            <a:r>
              <a:rPr sz="1800" spc="65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endParaRPr sz="1800" dirty="0">
              <a:latin typeface="SimSun"/>
              <a:cs typeface="SimSun"/>
            </a:endParaRPr>
          </a:p>
          <a:p>
            <a:pPr marL="286385">
              <a:lnSpc>
                <a:spcPts val="2050"/>
              </a:lnSpc>
            </a:pP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如果有認識的人和他合</a:t>
            </a:r>
            <a:r>
              <a:rPr sz="1800" spc="-25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1800" spc="-5" dirty="0">
                <a:solidFill>
                  <a:srgbClr val="073D86"/>
                </a:solidFill>
                <a:latin typeface="SimSun"/>
                <a:cs typeface="SimSun"/>
              </a:rPr>
              <a:t>，我也會警告她們。</a:t>
            </a:r>
            <a:r>
              <a:rPr sz="1800" dirty="0">
                <a:solidFill>
                  <a:srgbClr val="073D86"/>
                </a:solidFill>
                <a:latin typeface="SimSun"/>
                <a:cs typeface="SimSun"/>
              </a:rPr>
              <a:t>」</a:t>
            </a:r>
            <a:endParaRPr sz="1800" dirty="0">
              <a:latin typeface="SimSun"/>
              <a:cs typeface="SimSun"/>
            </a:endParaRPr>
          </a:p>
          <a:p>
            <a:pPr marL="286385" marR="231775" indent="-274320" algn="just">
              <a:lnSpc>
                <a:spcPct val="80000"/>
              </a:lnSpc>
              <a:spcBef>
                <a:spcPts val="43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800" spc="35" dirty="0">
                <a:solidFill>
                  <a:srgbClr val="073D86"/>
                </a:solidFill>
                <a:latin typeface="SimSun"/>
                <a:cs typeface="SimSun"/>
              </a:rPr>
              <a:t>「</a:t>
            </a:r>
            <a:r>
              <a:rPr sz="1800" b="1" spc="45" dirty="0">
                <a:solidFill>
                  <a:srgbClr val="FF0000"/>
                </a:solidFill>
                <a:latin typeface="Microsoft JhengHei"/>
                <a:cs typeface="Microsoft JhengHei"/>
              </a:rPr>
              <a:t>無論在</a:t>
            </a:r>
            <a:r>
              <a:rPr sz="1800" b="1" spc="30" dirty="0">
                <a:solidFill>
                  <a:srgbClr val="FF0000"/>
                </a:solidFill>
                <a:latin typeface="Microsoft JhengHei"/>
                <a:cs typeface="Microsoft JhengHei"/>
              </a:rPr>
              <a:t>哪一</a:t>
            </a:r>
            <a:r>
              <a:rPr sz="1800" b="1" spc="45" dirty="0">
                <a:solidFill>
                  <a:srgbClr val="FF0000"/>
                </a:solidFill>
                <a:latin typeface="Microsoft JhengHei"/>
                <a:cs typeface="Microsoft JhengHei"/>
              </a:rPr>
              <a:t>種行業、</a:t>
            </a:r>
            <a:r>
              <a:rPr sz="1800" b="1" spc="30" dirty="0">
                <a:solidFill>
                  <a:srgbClr val="FF0000"/>
                </a:solidFill>
                <a:latin typeface="Microsoft JhengHei"/>
                <a:cs typeface="Microsoft JhengHei"/>
              </a:rPr>
              <a:t>哪一</a:t>
            </a:r>
            <a:r>
              <a:rPr sz="1800" b="1" spc="45" dirty="0">
                <a:solidFill>
                  <a:srgbClr val="FF0000"/>
                </a:solidFill>
                <a:latin typeface="Microsoft JhengHei"/>
                <a:cs typeface="Microsoft JhengHei"/>
              </a:rPr>
              <a:t>個國</a:t>
            </a:r>
            <a:r>
              <a:rPr sz="1800" b="1" spc="40" dirty="0">
                <a:solidFill>
                  <a:srgbClr val="FF0000"/>
                </a:solidFill>
                <a:latin typeface="Microsoft JhengHei"/>
                <a:cs typeface="Microsoft JhengHei"/>
              </a:rPr>
              <a:t>家</a:t>
            </a:r>
            <a:r>
              <a:rPr sz="1800" b="1" spc="45" dirty="0">
                <a:solidFill>
                  <a:srgbClr val="FF0000"/>
                </a:solidFill>
                <a:latin typeface="Microsoft JhengHei"/>
                <a:cs typeface="Microsoft JhengHei"/>
              </a:rPr>
              <a:t>，</a:t>
            </a:r>
            <a:r>
              <a:rPr sz="1800" b="1" spc="35" dirty="0">
                <a:solidFill>
                  <a:srgbClr val="FF0000"/>
                </a:solidFill>
                <a:latin typeface="Microsoft JhengHei"/>
                <a:cs typeface="Microsoft JhengHei"/>
              </a:rPr>
              <a:t>對女</a:t>
            </a:r>
            <a:r>
              <a:rPr sz="1800" b="1" spc="45" dirty="0">
                <a:solidFill>
                  <a:srgbClr val="FF0000"/>
                </a:solidFill>
                <a:latin typeface="Microsoft JhengHei"/>
                <a:cs typeface="Microsoft JhengHei"/>
              </a:rPr>
              <a:t>性做</a:t>
            </a:r>
            <a:r>
              <a:rPr sz="1800" b="1" spc="35" dirty="0">
                <a:solidFill>
                  <a:srgbClr val="FF0000"/>
                </a:solidFill>
                <a:latin typeface="Microsoft JhengHei"/>
                <a:cs typeface="Microsoft JhengHei"/>
              </a:rPr>
              <a:t>出</a:t>
            </a:r>
            <a:r>
              <a:rPr sz="1800" b="1" spc="45" dirty="0">
                <a:solidFill>
                  <a:srgbClr val="FF0000"/>
                </a:solidFill>
                <a:latin typeface="Microsoft JhengHei"/>
                <a:cs typeface="Microsoft JhengHei"/>
              </a:rPr>
              <a:t>這</a:t>
            </a:r>
            <a:r>
              <a:rPr sz="1800" b="1" spc="35" dirty="0">
                <a:solidFill>
                  <a:srgbClr val="FF0000"/>
                </a:solidFill>
                <a:latin typeface="Microsoft JhengHei"/>
                <a:cs typeface="Microsoft JhengHei"/>
              </a:rPr>
              <a:t>種行</a:t>
            </a:r>
            <a:r>
              <a:rPr sz="1800" b="1" spc="45" dirty="0">
                <a:solidFill>
                  <a:srgbClr val="FF0000"/>
                </a:solidFill>
                <a:latin typeface="Microsoft JhengHei"/>
                <a:cs typeface="Microsoft JhengHei"/>
              </a:rPr>
              <a:t>為都</a:t>
            </a:r>
            <a:r>
              <a:rPr sz="1800" b="1" spc="35" dirty="0">
                <a:solidFill>
                  <a:srgbClr val="FF0000"/>
                </a:solidFill>
                <a:latin typeface="Microsoft JhengHei"/>
                <a:cs typeface="Microsoft JhengHei"/>
              </a:rPr>
              <a:t>不</a:t>
            </a:r>
            <a:r>
              <a:rPr sz="1800" b="1" spc="45" dirty="0">
                <a:solidFill>
                  <a:srgbClr val="FF0000"/>
                </a:solidFill>
                <a:latin typeface="Microsoft JhengHei"/>
                <a:cs typeface="Microsoft JhengHei"/>
              </a:rPr>
              <a:t>能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接 受</a:t>
            </a:r>
            <a:r>
              <a:rPr sz="1800" b="1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。</a:t>
            </a:r>
            <a:r>
              <a:rPr sz="1300" spc="-5" dirty="0">
                <a:solidFill>
                  <a:srgbClr val="073D86"/>
                </a:solidFill>
                <a:latin typeface="SimSun"/>
                <a:cs typeface="SimSun"/>
              </a:rPr>
              <a:t>」</a:t>
            </a:r>
            <a:endParaRPr sz="1300" dirty="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093" y="447801"/>
            <a:ext cx="7748905" cy="1189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105"/>
              </a:spcBef>
              <a:tabLst>
                <a:tab pos="5702300" algn="l"/>
              </a:tabLst>
            </a:pPr>
            <a:r>
              <a:rPr sz="3200" dirty="0"/>
              <a:t>好萊塢名製作人爆</a:t>
            </a:r>
            <a:r>
              <a:rPr sz="3200" spc="-15" dirty="0"/>
              <a:t>性</a:t>
            </a:r>
            <a:r>
              <a:rPr sz="3200" dirty="0"/>
              <a:t>騷擾醜聞	安潔莉</a:t>
            </a:r>
            <a:r>
              <a:rPr sz="3200" spc="-15" dirty="0"/>
              <a:t>娜</a:t>
            </a:r>
            <a:r>
              <a:rPr sz="3200" dirty="0"/>
              <a:t>裘 莉、</a:t>
            </a:r>
            <a:r>
              <a:rPr sz="3200" spc="-15" dirty="0"/>
              <a:t>葛</a:t>
            </a:r>
            <a:r>
              <a:rPr sz="3200" dirty="0"/>
              <a:t>妮絲</a:t>
            </a:r>
            <a:r>
              <a:rPr sz="3200" spc="-15" dirty="0"/>
              <a:t>派</a:t>
            </a:r>
            <a:r>
              <a:rPr sz="3200" dirty="0"/>
              <a:t>特洛</a:t>
            </a:r>
            <a:r>
              <a:rPr sz="3200" spc="-15" dirty="0"/>
              <a:t>都</a:t>
            </a:r>
            <a:r>
              <a:rPr sz="3200" dirty="0"/>
              <a:t>受害</a:t>
            </a:r>
            <a:r>
              <a:rPr sz="3200" spc="-15" dirty="0"/>
              <a:t> 多</a:t>
            </a:r>
            <a:r>
              <a:rPr sz="3200" dirty="0"/>
              <a:t>數男</a:t>
            </a:r>
            <a:r>
              <a:rPr sz="3200" spc="-15" dirty="0"/>
              <a:t>星</a:t>
            </a:r>
            <a:r>
              <a:rPr sz="3200" dirty="0"/>
              <a:t>噤聲</a:t>
            </a:r>
            <a:endParaRPr sz="3200"/>
          </a:p>
          <a:p>
            <a:pPr marL="4182110">
              <a:lnSpc>
                <a:spcPct val="100000"/>
              </a:lnSpc>
              <a:spcBef>
                <a:spcPts val="515"/>
              </a:spcBef>
            </a:pPr>
            <a:r>
              <a:rPr sz="800" spc="10" dirty="0">
                <a:solidFill>
                  <a:srgbClr val="073D86"/>
                </a:solidFill>
              </a:rPr>
              <a:t>風傳</a:t>
            </a:r>
            <a:r>
              <a:rPr sz="800" dirty="0">
                <a:solidFill>
                  <a:srgbClr val="073D86"/>
                </a:solidFill>
              </a:rPr>
              <a:t>媒</a:t>
            </a:r>
            <a:r>
              <a:rPr sz="800" spc="-15" dirty="0">
                <a:solidFill>
                  <a:srgbClr val="073D86"/>
                </a:solidFill>
                <a:latin typeface="Candara"/>
                <a:cs typeface="Candara"/>
              </a:rPr>
              <a:t>/</a:t>
            </a:r>
            <a:r>
              <a:rPr sz="800" dirty="0">
                <a:solidFill>
                  <a:srgbClr val="073D86"/>
                </a:solidFill>
              </a:rPr>
              <a:t>王穎</a:t>
            </a:r>
            <a:r>
              <a:rPr sz="800" spc="130" dirty="0">
                <a:solidFill>
                  <a:srgbClr val="073D86"/>
                </a:solidFill>
              </a:rPr>
              <a:t>芝</a:t>
            </a:r>
            <a:r>
              <a:rPr sz="800" spc="-5" dirty="0">
                <a:solidFill>
                  <a:srgbClr val="073D86"/>
                </a:solidFill>
                <a:latin typeface="Candara"/>
                <a:cs typeface="Candara"/>
              </a:rPr>
              <a:t>2017-10-11</a:t>
            </a:r>
            <a:r>
              <a:rPr sz="800" spc="4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800" dirty="0">
                <a:solidFill>
                  <a:srgbClr val="073D86"/>
                </a:solidFill>
                <a:latin typeface="Candara"/>
                <a:cs typeface="Candara"/>
                <a:hlinkClick r:id="rId2"/>
              </a:rPr>
              <a:t>http://www.storm.mg/article/342938</a:t>
            </a:r>
            <a:endParaRPr sz="80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1412747"/>
            <a:ext cx="3816096" cy="21564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8744" y="1412747"/>
            <a:ext cx="2849879" cy="212597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913513"/>
            <a:ext cx="7285990" cy="28276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464685">
              <a:lnSpc>
                <a:spcPct val="100000"/>
              </a:lnSpc>
              <a:spcBef>
                <a:spcPts val="380"/>
              </a:spcBef>
            </a:pPr>
            <a:r>
              <a:rPr sz="1200" spc="-5" dirty="0">
                <a:solidFill>
                  <a:srgbClr val="073D86"/>
                </a:solidFill>
                <a:latin typeface="Candara"/>
                <a:cs typeface="Candara"/>
              </a:rPr>
              <a:t>Yahoo</a:t>
            </a:r>
            <a:r>
              <a:rPr sz="1200" dirty="0">
                <a:solidFill>
                  <a:srgbClr val="073D86"/>
                </a:solidFill>
                <a:latin typeface="SimSun"/>
                <a:cs typeface="SimSun"/>
              </a:rPr>
              <a:t>奇摩（即時新聞</a:t>
            </a:r>
            <a:r>
              <a:rPr sz="12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1200" spc="-5" dirty="0">
                <a:solidFill>
                  <a:srgbClr val="073D86"/>
                </a:solidFill>
                <a:latin typeface="Candara"/>
                <a:cs typeface="Candara"/>
              </a:rPr>
              <a:t>2017</a:t>
            </a:r>
            <a:r>
              <a:rPr sz="1200" dirty="0">
                <a:solidFill>
                  <a:srgbClr val="073D86"/>
                </a:solidFill>
                <a:latin typeface="SimSun"/>
                <a:cs typeface="SimSun"/>
              </a:rPr>
              <a:t>年</a:t>
            </a:r>
            <a:r>
              <a:rPr sz="1200" dirty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200" dirty="0">
                <a:solidFill>
                  <a:srgbClr val="073D86"/>
                </a:solidFill>
                <a:latin typeface="SimSun"/>
                <a:cs typeface="SimSun"/>
              </a:rPr>
              <a:t>月</a:t>
            </a:r>
            <a:r>
              <a:rPr sz="1200" spc="-5" dirty="0">
                <a:solidFill>
                  <a:srgbClr val="073D86"/>
                </a:solidFill>
                <a:latin typeface="Candara"/>
                <a:cs typeface="Candara"/>
              </a:rPr>
              <a:t>20</a:t>
            </a:r>
            <a:r>
              <a:rPr sz="1200" dirty="0">
                <a:solidFill>
                  <a:srgbClr val="073D86"/>
                </a:solidFill>
                <a:latin typeface="SimSun"/>
                <a:cs typeface="SimSun"/>
              </a:rPr>
              <a:t>日</a:t>
            </a:r>
            <a:endParaRPr sz="1200" dirty="0">
              <a:latin typeface="SimSun"/>
              <a:cs typeface="SimSun"/>
            </a:endParaRPr>
          </a:p>
          <a:p>
            <a:pPr marL="286385" marR="206375" indent="-274320" algn="just">
              <a:lnSpc>
                <a:spcPct val="100000"/>
              </a:lnSpc>
              <a:spcBef>
                <a:spcPts val="37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張花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冠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今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天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前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往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嘉義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縣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警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察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局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報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案接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受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媒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體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訪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問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時表</a:t>
            </a:r>
            <a:r>
              <a:rPr sz="1600" dirty="0">
                <a:solidFill>
                  <a:srgbClr val="073D86"/>
                </a:solidFill>
                <a:latin typeface="SimSun"/>
                <a:cs typeface="SimSun"/>
              </a:rPr>
              <a:t>示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600" dirty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600" spc="10" dirty="0">
                <a:solidFill>
                  <a:srgbClr val="073D86"/>
                </a:solidFill>
                <a:latin typeface="Candara"/>
                <a:cs typeface="Candara"/>
              </a:rPr>
              <a:t>3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日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參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加民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雄大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士 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爺文化祭會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場，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也前往參加的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陳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明文以右手摟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肩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、拉近講話，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因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力道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大，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非 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常不舒</a:t>
            </a:r>
            <a:r>
              <a:rPr sz="1600" spc="10" dirty="0">
                <a:solidFill>
                  <a:srgbClr val="073D86"/>
                </a:solidFill>
                <a:latin typeface="SimSun"/>
                <a:cs typeface="SimSun"/>
              </a:rPr>
              <a:t>服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，想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推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也推不</a:t>
            </a:r>
            <a:r>
              <a:rPr sz="1600" spc="25" dirty="0">
                <a:solidFill>
                  <a:srgbClr val="073D86"/>
                </a:solidFill>
                <a:latin typeface="SimSun"/>
                <a:cs typeface="SimSun"/>
              </a:rPr>
              <a:t>掉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，且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告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訴他不要怎麼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做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，沿路還一直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不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放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手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，相當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不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受尊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重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1600" dirty="0">
              <a:latin typeface="SimSun"/>
              <a:cs typeface="SimSun"/>
            </a:endParaRPr>
          </a:p>
          <a:p>
            <a:pPr marL="286385" marR="5080" indent="-274320">
              <a:lnSpc>
                <a:spcPct val="99400"/>
              </a:lnSpc>
              <a:spcBef>
                <a:spcPts val="42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張花冠指</a:t>
            </a:r>
            <a:r>
              <a:rPr sz="1600" spc="10" dirty="0">
                <a:solidFill>
                  <a:srgbClr val="073D86"/>
                </a:solidFill>
                <a:latin typeface="SimSun"/>
                <a:cs typeface="SimSun"/>
              </a:rPr>
              <a:t>出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台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灣是一個民主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法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治國</a:t>
            </a:r>
            <a:r>
              <a:rPr sz="1600" spc="35" dirty="0">
                <a:solidFill>
                  <a:srgbClr val="073D86"/>
                </a:solidFill>
                <a:latin typeface="SimSun"/>
                <a:cs typeface="SimSun"/>
              </a:rPr>
              <a:t>家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女性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身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體受到這樣的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1600" spc="10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，這是非 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常不好現象；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台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灣女性總統在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治國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，今天站出</a:t>
            </a:r>
            <a:r>
              <a:rPr sz="1600" dirty="0">
                <a:solidFill>
                  <a:srgbClr val="073D86"/>
                </a:solidFill>
                <a:latin typeface="SimSun"/>
                <a:cs typeface="SimSun"/>
              </a:rPr>
              <a:t>來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提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告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，就是要</a:t>
            </a:r>
            <a:r>
              <a:rPr sz="1600" dirty="0">
                <a:solidFill>
                  <a:srgbClr val="073D86"/>
                </a:solidFill>
                <a:latin typeface="SimSun"/>
                <a:cs typeface="SimSun"/>
              </a:rPr>
              <a:t>告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訴婦女朋友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， </a:t>
            </a:r>
            <a:r>
              <a:rPr sz="1600" spc="-78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碰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到這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種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1600" spc="-10" dirty="0">
                <a:solidFill>
                  <a:srgbClr val="073D86"/>
                </a:solidFill>
                <a:latin typeface="SimSun"/>
                <a:cs typeface="SimSun"/>
              </a:rPr>
              <a:t>情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實很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簡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單，就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近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到附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近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派出所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報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案，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保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護權益。</a:t>
            </a:r>
            <a:endParaRPr sz="1600" dirty="0">
              <a:latin typeface="SimSun"/>
              <a:cs typeface="SimSun"/>
            </a:endParaRPr>
          </a:p>
          <a:p>
            <a:pPr marL="286385" marR="206375" indent="-274320" algn="just">
              <a:lnSpc>
                <a:spcPct val="99400"/>
              </a:lnSpc>
              <a:spcBef>
                <a:spcPts val="42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張花冠</a:t>
            </a:r>
            <a:r>
              <a:rPr sz="1600" spc="10" dirty="0">
                <a:solidFill>
                  <a:srgbClr val="073D86"/>
                </a:solidFill>
                <a:latin typeface="SimSun"/>
                <a:cs typeface="SimSun"/>
              </a:rPr>
              <a:t>說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，今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天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是以中華民國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嘉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義縣民身分報</a:t>
            </a:r>
            <a:r>
              <a:rPr sz="1600" spc="35" dirty="0">
                <a:solidFill>
                  <a:srgbClr val="073D86"/>
                </a:solidFill>
                <a:latin typeface="SimSun"/>
                <a:cs typeface="SimSun"/>
              </a:rPr>
              <a:t>案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，希望警局秉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公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處理；社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會 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上對性騷擾的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加</a:t>
            </a:r>
            <a:r>
              <a:rPr sz="1600" spc="20" dirty="0">
                <a:solidFill>
                  <a:srgbClr val="073D86"/>
                </a:solidFill>
                <a:latin typeface="SimSun"/>
                <a:cs typeface="SimSun"/>
              </a:rPr>
              <a:t>害人都比較放</a:t>
            </a:r>
            <a:r>
              <a:rPr sz="1600" spc="-10" dirty="0">
                <a:solidFill>
                  <a:srgbClr val="073D86"/>
                </a:solidFill>
                <a:latin typeface="SimSun"/>
                <a:cs typeface="SimSun"/>
              </a:rPr>
              <a:t>寬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，這就是對男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霸權主義的姑</a:t>
            </a:r>
            <a:r>
              <a:rPr sz="1600" spc="30" dirty="0">
                <a:solidFill>
                  <a:srgbClr val="073D86"/>
                </a:solidFill>
                <a:latin typeface="SimSun"/>
                <a:cs typeface="SimSun"/>
              </a:rPr>
              <a:t>息</a:t>
            </a:r>
            <a:r>
              <a:rPr sz="1600" spc="15" dirty="0">
                <a:solidFill>
                  <a:srgbClr val="073D86"/>
                </a:solidFill>
                <a:latin typeface="SimSun"/>
                <a:cs typeface="SimSun"/>
              </a:rPr>
              <a:t>，這是不對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的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觀念。</a:t>
            </a:r>
            <a:endParaRPr sz="1600" dirty="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761" y="430530"/>
            <a:ext cx="32778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張花</a:t>
            </a:r>
            <a:r>
              <a:rPr sz="3200" spc="-15" dirty="0"/>
              <a:t>冠</a:t>
            </a:r>
            <a:r>
              <a:rPr sz="3200" dirty="0"/>
              <a:t>提告</a:t>
            </a:r>
            <a:r>
              <a:rPr sz="3200" spc="-15" dirty="0"/>
              <a:t>性</a:t>
            </a:r>
            <a:r>
              <a:rPr sz="3200" dirty="0"/>
              <a:t>騷擾 陳明文不願多談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5435" y="294131"/>
            <a:ext cx="2665475" cy="263042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4669612"/>
            <a:ext cx="8232140" cy="13214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marR="320675" indent="-274320">
              <a:lnSpc>
                <a:spcPts val="24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500" spc="-10" dirty="0">
                <a:solidFill>
                  <a:srgbClr val="073D86"/>
                </a:solidFill>
                <a:latin typeface="SimSun"/>
                <a:cs typeface="SimSun"/>
              </a:rPr>
              <a:t>案發當時</a:t>
            </a:r>
            <a:r>
              <a:rPr sz="2500" dirty="0">
                <a:solidFill>
                  <a:srgbClr val="073D86"/>
                </a:solidFill>
                <a:latin typeface="SimSun"/>
                <a:cs typeface="SimSun"/>
              </a:rPr>
              <a:t>--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被告利用與被害人合照時，趁機「</a:t>
            </a:r>
            <a:r>
              <a:rPr sz="2500" dirty="0">
                <a:solidFill>
                  <a:srgbClr val="073D86"/>
                </a:solidFill>
                <a:latin typeface="SimSun"/>
                <a:cs typeface="SimSun"/>
              </a:rPr>
              <a:t>摟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抱她的 肩膀0.5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秒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」，她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感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到遭侵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犯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、非常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不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舒服，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當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場出言</a:t>
            </a:r>
            <a:endParaRPr sz="2500">
              <a:latin typeface="SimSun"/>
              <a:cs typeface="SimSun"/>
            </a:endParaRPr>
          </a:p>
          <a:p>
            <a:pPr marL="287020" marR="5080">
              <a:lnSpc>
                <a:spcPts val="2400"/>
              </a:lnSpc>
              <a:spcBef>
                <a:spcPts val="5"/>
              </a:spcBef>
            </a:pP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制止，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馬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上用右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手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肘將他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推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開並大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喊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：「你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在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幹嘛！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」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， 事後覺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得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應該要</a:t>
            </a:r>
            <a:r>
              <a:rPr sz="2500" spc="5" dirty="0">
                <a:solidFill>
                  <a:srgbClr val="073D86"/>
                </a:solidFill>
                <a:latin typeface="SimSun"/>
                <a:cs typeface="SimSun"/>
              </a:rPr>
              <a:t>報</a:t>
            </a:r>
            <a:r>
              <a:rPr sz="2500" spc="-5" dirty="0">
                <a:solidFill>
                  <a:srgbClr val="073D86"/>
                </a:solidFill>
                <a:latin typeface="SimSun"/>
                <a:cs typeface="SimSun"/>
              </a:rPr>
              <a:t>案。</a:t>
            </a:r>
            <a:endParaRPr sz="25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6677" y="409701"/>
            <a:ext cx="6133465" cy="1075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91770" algn="ctr">
              <a:lnSpc>
                <a:spcPts val="3829"/>
              </a:lnSpc>
              <a:spcBef>
                <a:spcPts val="105"/>
              </a:spcBef>
            </a:pPr>
            <a:r>
              <a:rPr sz="3200" b="1" dirty="0">
                <a:latin typeface="Microsoft JhengHei"/>
                <a:cs typeface="Microsoft JhengHei"/>
              </a:rPr>
              <a:t>可能</a:t>
            </a:r>
            <a:r>
              <a:rPr sz="3200" b="1" spc="-15" dirty="0">
                <a:latin typeface="Microsoft JhengHei"/>
                <a:cs typeface="Microsoft JhengHei"/>
              </a:rPr>
              <a:t>的</a:t>
            </a:r>
            <a:r>
              <a:rPr sz="3200" b="1" dirty="0">
                <a:latin typeface="Microsoft JhengHei"/>
                <a:cs typeface="Microsoft JhengHei"/>
              </a:rPr>
              <a:t>案例</a:t>
            </a:r>
            <a:endParaRPr sz="3200">
              <a:latin typeface="Microsoft JhengHei"/>
              <a:cs typeface="Microsoft JhengHei"/>
            </a:endParaRPr>
          </a:p>
          <a:p>
            <a:pPr algn="ctr">
              <a:lnSpc>
                <a:spcPts val="4430"/>
              </a:lnSpc>
              <a:tabLst>
                <a:tab pos="2819400" algn="l"/>
              </a:tabLst>
            </a:pPr>
            <a:r>
              <a:rPr sz="3700" b="1" spc="-5" dirty="0">
                <a:latin typeface="Microsoft JhengHei"/>
                <a:cs typeface="Microsoft JhengHei"/>
              </a:rPr>
              <a:t>「搭肩</a:t>
            </a:r>
            <a:r>
              <a:rPr sz="3700" b="1" spc="-355" dirty="0">
                <a:latin typeface="Microsoft JhengHei"/>
                <a:cs typeface="Microsoft JhengHei"/>
              </a:rPr>
              <a:t>0</a:t>
            </a:r>
            <a:r>
              <a:rPr sz="3700" b="1" spc="275" dirty="0">
                <a:latin typeface="Microsoft JhengHei"/>
                <a:cs typeface="Microsoft JhengHei"/>
              </a:rPr>
              <a:t>.5</a:t>
            </a:r>
            <a:r>
              <a:rPr sz="3700" b="1" spc="-5" dirty="0">
                <a:latin typeface="Microsoft JhengHei"/>
                <a:cs typeface="Microsoft JhengHei"/>
              </a:rPr>
              <a:t>秒</a:t>
            </a:r>
            <a:r>
              <a:rPr sz="3700" b="1" dirty="0">
                <a:latin typeface="Microsoft JhengHei"/>
                <a:cs typeface="Microsoft JhengHei"/>
              </a:rPr>
              <a:t>	</a:t>
            </a:r>
            <a:r>
              <a:rPr sz="3700" b="1" spc="-5" dirty="0">
                <a:latin typeface="Microsoft JhengHei"/>
                <a:cs typeface="Microsoft JhengHei"/>
              </a:rPr>
              <a:t>女</a:t>
            </a:r>
            <a:r>
              <a:rPr sz="3700" b="1" dirty="0">
                <a:latin typeface="Microsoft JhengHei"/>
                <a:cs typeface="Microsoft JhengHei"/>
              </a:rPr>
              <a:t>控</a:t>
            </a:r>
            <a:r>
              <a:rPr sz="3700" b="1" spc="-5" dirty="0">
                <a:latin typeface="Microsoft JhengHei"/>
                <a:cs typeface="Microsoft JhengHei"/>
              </a:rPr>
              <a:t>男性</a:t>
            </a:r>
            <a:r>
              <a:rPr sz="3700" b="1" dirty="0">
                <a:latin typeface="Microsoft JhengHei"/>
                <a:cs typeface="Microsoft JhengHei"/>
              </a:rPr>
              <a:t>騷</a:t>
            </a:r>
            <a:r>
              <a:rPr sz="3700" b="1" spc="-5" dirty="0">
                <a:latin typeface="Microsoft JhengHei"/>
                <a:cs typeface="Microsoft JhengHei"/>
              </a:rPr>
              <a:t>擾」</a:t>
            </a:r>
            <a:endParaRPr sz="3700">
              <a:latin typeface="Microsoft JhengHei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0991" y="1844039"/>
            <a:ext cx="3025140" cy="20162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4644" y="2297938"/>
            <a:ext cx="46494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imSun"/>
                <a:cs typeface="SimSun"/>
              </a:rPr>
              <a:t>案情概述：</a:t>
            </a:r>
            <a:endParaRPr sz="24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SimSun"/>
                <a:cs typeface="SimSun"/>
              </a:rPr>
              <a:t>時間--民國9</a:t>
            </a:r>
            <a:r>
              <a:rPr sz="2400" spc="-5" dirty="0">
                <a:latin typeface="SimSun"/>
                <a:cs typeface="SimSun"/>
              </a:rPr>
              <a:t>7</a:t>
            </a:r>
            <a:r>
              <a:rPr sz="2400" dirty="0">
                <a:latin typeface="SimSun"/>
                <a:cs typeface="SimSun"/>
              </a:rPr>
              <a:t>年8月16日</a:t>
            </a:r>
            <a:endParaRPr sz="2400">
              <a:latin typeface="SimSun"/>
              <a:cs typeface="SimSu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SimSun"/>
                <a:cs typeface="SimSun"/>
              </a:rPr>
              <a:t>地點--大學畢業同學餐會</a:t>
            </a:r>
            <a:r>
              <a:rPr sz="2000" spc="-5" dirty="0">
                <a:latin typeface="SimSun"/>
                <a:cs typeface="SimSun"/>
              </a:rPr>
              <a:t>(</a:t>
            </a:r>
            <a:r>
              <a:rPr sz="2000" dirty="0">
                <a:latin typeface="SimSun"/>
                <a:cs typeface="SimSun"/>
              </a:rPr>
              <a:t>畢業</a:t>
            </a:r>
            <a:r>
              <a:rPr sz="2000" spc="-10" dirty="0">
                <a:latin typeface="SimSun"/>
                <a:cs typeface="SimSun"/>
              </a:rPr>
              <a:t>12</a:t>
            </a:r>
            <a:r>
              <a:rPr sz="2000" dirty="0">
                <a:latin typeface="SimSun"/>
                <a:cs typeface="SimSun"/>
              </a:rPr>
              <a:t>年) </a:t>
            </a:r>
            <a:r>
              <a:rPr sz="2400" dirty="0">
                <a:latin typeface="SimSun"/>
                <a:cs typeface="SimSun"/>
              </a:rPr>
              <a:t>被告--周姓男子</a:t>
            </a:r>
            <a:r>
              <a:rPr sz="2000" spc="-5" dirty="0">
                <a:latin typeface="SimSun"/>
                <a:cs typeface="SimSun"/>
              </a:rPr>
              <a:t>(36</a:t>
            </a:r>
            <a:r>
              <a:rPr sz="2000" dirty="0">
                <a:latin typeface="SimSun"/>
                <a:cs typeface="SimSun"/>
              </a:rPr>
              <a:t>歲</a:t>
            </a:r>
            <a:r>
              <a:rPr sz="2000" spc="-15" dirty="0">
                <a:latin typeface="SimSun"/>
                <a:cs typeface="SimSun"/>
              </a:rPr>
              <a:t>，</a:t>
            </a:r>
            <a:r>
              <a:rPr sz="2000" dirty="0">
                <a:latin typeface="SimSun"/>
                <a:cs typeface="SimSun"/>
              </a:rPr>
              <a:t>已婚)</a:t>
            </a:r>
            <a:endParaRPr sz="20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SimSun"/>
                <a:cs typeface="SimSun"/>
              </a:rPr>
              <a:t>被害人--呂姓女子</a:t>
            </a:r>
            <a:r>
              <a:rPr sz="2000" dirty="0">
                <a:latin typeface="SimSun"/>
                <a:cs typeface="SimSun"/>
              </a:rPr>
              <a:t>(3</a:t>
            </a:r>
            <a:r>
              <a:rPr sz="2000" spc="-10" dirty="0">
                <a:latin typeface="SimSun"/>
                <a:cs typeface="SimSun"/>
              </a:rPr>
              <a:t>6</a:t>
            </a:r>
            <a:r>
              <a:rPr sz="2000" dirty="0">
                <a:latin typeface="SimSun"/>
                <a:cs typeface="SimSun"/>
              </a:rPr>
              <a:t>歲，未婚)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49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31255" y="3815588"/>
            <a:ext cx="28708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icrosoft JhengHei"/>
                <a:cs typeface="Microsoft JhengHei"/>
              </a:rPr>
              <a:t>中興大</a:t>
            </a:r>
            <a:r>
              <a:rPr sz="1400" b="1" spc="-15" dirty="0">
                <a:latin typeface="Microsoft JhengHei"/>
                <a:cs typeface="Microsoft JhengHei"/>
              </a:rPr>
              <a:t>學</a:t>
            </a:r>
            <a:r>
              <a:rPr sz="1400" b="1" dirty="0">
                <a:latin typeface="Microsoft JhengHei"/>
                <a:cs typeface="Microsoft JhengHei"/>
              </a:rPr>
              <a:t>圓廳</a:t>
            </a:r>
            <a:r>
              <a:rPr sz="1400" b="1" spc="-15" dirty="0">
                <a:latin typeface="Microsoft JhengHei"/>
                <a:cs typeface="Microsoft JhengHei"/>
              </a:rPr>
              <a:t>二樓</a:t>
            </a:r>
            <a:r>
              <a:rPr sz="1400" b="1" dirty="0">
                <a:latin typeface="Microsoft JhengHei"/>
                <a:cs typeface="Microsoft JhengHei"/>
              </a:rPr>
              <a:t>盛宴餐</a:t>
            </a:r>
            <a:r>
              <a:rPr sz="1400" b="1" spc="-15" dirty="0">
                <a:latin typeface="Microsoft JhengHei"/>
                <a:cs typeface="Microsoft JhengHei"/>
              </a:rPr>
              <a:t>廳</a:t>
            </a:r>
            <a:r>
              <a:rPr sz="1400" b="1" dirty="0">
                <a:latin typeface="Microsoft JhengHei"/>
                <a:cs typeface="Microsoft JhengHei"/>
              </a:rPr>
              <a:t>，即</a:t>
            </a:r>
            <a:r>
              <a:rPr sz="1400" b="1" spc="-15" dirty="0">
                <a:latin typeface="Microsoft JhengHei"/>
                <a:cs typeface="Microsoft JhengHei"/>
              </a:rPr>
              <a:t>為</a:t>
            </a:r>
            <a:r>
              <a:rPr sz="1400" b="1" dirty="0">
                <a:latin typeface="Microsoft JhengHei"/>
                <a:cs typeface="Microsoft JhengHei"/>
              </a:rPr>
              <a:t>當 天同學</a:t>
            </a:r>
            <a:r>
              <a:rPr sz="1400" b="1" spc="-15" dirty="0">
                <a:latin typeface="Microsoft JhengHei"/>
                <a:cs typeface="Microsoft JhengHei"/>
              </a:rPr>
              <a:t>會</a:t>
            </a:r>
            <a:r>
              <a:rPr sz="1400" b="1" dirty="0">
                <a:latin typeface="Microsoft JhengHei"/>
                <a:cs typeface="Microsoft JhengHei"/>
              </a:rPr>
              <a:t>聚餐</a:t>
            </a:r>
            <a:r>
              <a:rPr sz="1400" b="1" spc="-15" dirty="0">
                <a:latin typeface="Microsoft JhengHei"/>
                <a:cs typeface="Microsoft JhengHei"/>
              </a:rPr>
              <a:t>地點</a:t>
            </a:r>
            <a:r>
              <a:rPr sz="1400" b="1" dirty="0">
                <a:latin typeface="Microsoft JhengHei"/>
                <a:cs typeface="Microsoft JhengHei"/>
              </a:rPr>
              <a:t>。邱植</a:t>
            </a:r>
            <a:r>
              <a:rPr sz="1400" b="1" spc="-15" dirty="0">
                <a:latin typeface="Microsoft JhengHei"/>
                <a:cs typeface="Microsoft JhengHei"/>
              </a:rPr>
              <a:t>培</a:t>
            </a:r>
            <a:r>
              <a:rPr sz="1400" b="1" dirty="0">
                <a:latin typeface="Microsoft JhengHei"/>
                <a:cs typeface="Microsoft JhengHei"/>
              </a:rPr>
              <a:t>攝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xmlns="" id="{6EE9396C-9682-A712-D0A1-52F900240B7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553715"/>
            <a:ext cx="7500620" cy="3424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ts val="3804"/>
              </a:lnSpc>
              <a:spcBef>
                <a:spcPts val="10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3300" b="1" dirty="0">
                <a:solidFill>
                  <a:srgbClr val="073D86"/>
                </a:solidFill>
                <a:latin typeface="Microsoft JhengHei"/>
                <a:cs typeface="Microsoft JhengHei"/>
              </a:rPr>
              <a:t>當事人的感受</a:t>
            </a:r>
            <a:endParaRPr sz="3300">
              <a:latin typeface="Microsoft JhengHei"/>
              <a:cs typeface="Microsoft JhengHei"/>
            </a:endParaRPr>
          </a:p>
          <a:p>
            <a:pPr marL="286385" marR="5080" indent="-274320">
              <a:lnSpc>
                <a:spcPct val="70000"/>
              </a:lnSpc>
              <a:spcBef>
                <a:spcPts val="81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700" dirty="0">
                <a:solidFill>
                  <a:srgbClr val="073D86"/>
                </a:solidFill>
                <a:latin typeface="SimSun"/>
                <a:cs typeface="SimSun"/>
              </a:rPr>
              <a:t>遭搭肩的呂姓女子感到遭侵犯、非常不舒服， </a:t>
            </a:r>
            <a:r>
              <a:rPr sz="2700" spc="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700" dirty="0">
                <a:solidFill>
                  <a:srgbClr val="073D86"/>
                </a:solidFill>
                <a:latin typeface="SimSun"/>
                <a:cs typeface="SimSun"/>
              </a:rPr>
              <a:t>當場出言制止，馬上用右手肘將他推開並大喊：</a:t>
            </a:r>
            <a:endParaRPr sz="2700">
              <a:latin typeface="SimSun"/>
              <a:cs typeface="SimSun"/>
            </a:endParaRPr>
          </a:p>
          <a:p>
            <a:pPr marL="286385">
              <a:lnSpc>
                <a:spcPts val="2270"/>
              </a:lnSpc>
            </a:pPr>
            <a:r>
              <a:rPr sz="2700" spc="-5" dirty="0">
                <a:solidFill>
                  <a:srgbClr val="073D86"/>
                </a:solidFill>
                <a:latin typeface="SimSun"/>
                <a:cs typeface="SimSun"/>
              </a:rPr>
              <a:t>「你在幹嘛！」</a:t>
            </a:r>
            <a:endParaRPr sz="2700">
              <a:latin typeface="SimSun"/>
              <a:cs typeface="SimSun"/>
            </a:endParaRPr>
          </a:p>
          <a:p>
            <a:pPr marL="287020" indent="-274320">
              <a:lnSpc>
                <a:spcPts val="3804"/>
              </a:lnSpc>
              <a:spcBef>
                <a:spcPts val="100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3300" b="1" dirty="0">
                <a:solidFill>
                  <a:srgbClr val="073D86"/>
                </a:solidFill>
                <a:latin typeface="Microsoft JhengHei"/>
                <a:cs typeface="Microsoft JhengHei"/>
              </a:rPr>
              <a:t>行為人的說詞</a:t>
            </a:r>
            <a:endParaRPr sz="3300">
              <a:latin typeface="Microsoft JhengHei"/>
              <a:cs typeface="Microsoft JhengHei"/>
            </a:endParaRPr>
          </a:p>
          <a:p>
            <a:pPr marL="286385" marR="5080" indent="-274320">
              <a:lnSpc>
                <a:spcPct val="70000"/>
              </a:lnSpc>
              <a:spcBef>
                <a:spcPts val="81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700" dirty="0">
                <a:solidFill>
                  <a:srgbClr val="073D86"/>
                </a:solidFill>
                <a:latin typeface="SimSun"/>
                <a:cs typeface="SimSun"/>
              </a:rPr>
              <a:t>周姓醫師應訊時說：當時與三名女同學（包括 </a:t>
            </a:r>
            <a:r>
              <a:rPr sz="2700" spc="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700" spc="-5" dirty="0">
                <a:solidFill>
                  <a:srgbClr val="073D86"/>
                </a:solidFill>
                <a:latin typeface="SimSun"/>
                <a:cs typeface="SimSun"/>
              </a:rPr>
              <a:t>呂同學）合照，他為了想讓畫面看起來更熱絡。</a:t>
            </a:r>
            <a:endParaRPr sz="2700">
              <a:latin typeface="SimSun"/>
              <a:cs typeface="SimSun"/>
            </a:endParaRPr>
          </a:p>
          <a:p>
            <a:pPr marL="286385" marR="347980" indent="-274320">
              <a:lnSpc>
                <a:spcPct val="70000"/>
              </a:lnSpc>
              <a:spcBef>
                <a:spcPts val="65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700" dirty="0">
                <a:solidFill>
                  <a:srgbClr val="073D86"/>
                </a:solidFill>
                <a:latin typeface="SimSun"/>
                <a:cs typeface="SimSun"/>
              </a:rPr>
              <a:t>周太太說：同學間搭肩根本就沒什麼，當天現 場有教授及同學約二十人在場。</a:t>
            </a:r>
            <a:endParaRPr sz="2700">
              <a:latin typeface="SimSun"/>
              <a:cs typeface="SimSu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44061" y="409701"/>
            <a:ext cx="2058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可能</a:t>
            </a:r>
            <a:r>
              <a:rPr sz="32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的</a:t>
            </a:r>
            <a:r>
              <a:rPr sz="3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案例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6677" y="895858"/>
            <a:ext cx="613346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32100" algn="l"/>
              </a:tabLst>
            </a:pPr>
            <a:r>
              <a:rPr sz="3700" b="1" spc="-5" dirty="0">
                <a:latin typeface="Microsoft JhengHei"/>
                <a:cs typeface="Microsoft JhengHei"/>
              </a:rPr>
              <a:t>「搭肩</a:t>
            </a:r>
            <a:r>
              <a:rPr sz="3700" b="1" spc="-355" dirty="0">
                <a:latin typeface="Microsoft JhengHei"/>
                <a:cs typeface="Microsoft JhengHei"/>
              </a:rPr>
              <a:t>0</a:t>
            </a:r>
            <a:r>
              <a:rPr sz="3700" b="1" spc="275" dirty="0">
                <a:latin typeface="Microsoft JhengHei"/>
                <a:cs typeface="Microsoft JhengHei"/>
              </a:rPr>
              <a:t>.5</a:t>
            </a:r>
            <a:r>
              <a:rPr sz="3700" b="1" spc="-5" dirty="0">
                <a:latin typeface="Microsoft JhengHei"/>
                <a:cs typeface="Microsoft JhengHei"/>
              </a:rPr>
              <a:t>秒</a:t>
            </a:r>
            <a:r>
              <a:rPr sz="3700" b="1" dirty="0">
                <a:latin typeface="Microsoft JhengHei"/>
                <a:cs typeface="Microsoft JhengHei"/>
              </a:rPr>
              <a:t>	</a:t>
            </a:r>
            <a:r>
              <a:rPr sz="3700" b="1" spc="-5" dirty="0">
                <a:latin typeface="Microsoft JhengHei"/>
                <a:cs typeface="Microsoft JhengHei"/>
              </a:rPr>
              <a:t>女</a:t>
            </a:r>
            <a:r>
              <a:rPr sz="3700" b="1" dirty="0">
                <a:latin typeface="Microsoft JhengHei"/>
                <a:cs typeface="Microsoft JhengHei"/>
              </a:rPr>
              <a:t>控</a:t>
            </a:r>
            <a:r>
              <a:rPr sz="3700" b="1" spc="-5" dirty="0">
                <a:latin typeface="Microsoft JhengHei"/>
                <a:cs typeface="Microsoft JhengHei"/>
              </a:rPr>
              <a:t>男性</a:t>
            </a:r>
            <a:r>
              <a:rPr sz="3700" b="1" dirty="0">
                <a:latin typeface="Microsoft JhengHei"/>
                <a:cs typeface="Microsoft JhengHei"/>
              </a:rPr>
              <a:t>騷</a:t>
            </a:r>
            <a:r>
              <a:rPr sz="3700" b="1" spc="-5" dirty="0">
                <a:latin typeface="Microsoft JhengHei"/>
                <a:cs typeface="Microsoft JhengHei"/>
              </a:rPr>
              <a:t>擾」</a:t>
            </a:r>
            <a:endParaRPr sz="3700">
              <a:latin typeface="Microsoft JhengHei"/>
              <a:cs typeface="Microsoft JhengHe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2C7A9C11-5E2E-3004-7ADC-1FD2D1E21ED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8405" y="583438"/>
            <a:ext cx="26485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>
                <a:latin typeface="Candara"/>
                <a:cs typeface="Candara"/>
              </a:rPr>
              <a:t>Y</a:t>
            </a:r>
            <a:r>
              <a:rPr dirty="0">
                <a:latin typeface="Candara"/>
                <a:cs typeface="Candara"/>
              </a:rPr>
              <a:t>ahoo</a:t>
            </a:r>
            <a:r>
              <a:rPr spc="10" dirty="0"/>
              <a:t>民調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3640" y="6344443"/>
            <a:ext cx="15684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pPr marL="38100">
                <a:lnSpc>
                  <a:spcPct val="100000"/>
                </a:lnSpc>
                <a:spcBef>
                  <a:spcPts val="100"/>
                </a:spcBef>
              </a:pPr>
              <a:t>5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1077" y="2623819"/>
            <a:ext cx="7096759" cy="25787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4.6k人已參加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林奕含殞落風波延燒，請問你曾遭遇過性騷擾嗎？</a:t>
            </a:r>
            <a:endParaRPr sz="24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2400" spc="340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統計時間：2017/05/04</a:t>
            </a:r>
            <a:r>
              <a:rPr sz="2400" spc="-1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-</a:t>
            </a:r>
            <a:r>
              <a:rPr sz="2400" spc="-2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2017/05/07</a:t>
            </a:r>
            <a:endParaRPr sz="2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SimSun"/>
              <a:cs typeface="SimSun"/>
            </a:endParaRPr>
          </a:p>
          <a:p>
            <a:pPr marL="286385" marR="5080" indent="-274320">
              <a:lnSpc>
                <a:spcPct val="100000"/>
              </a:lnSpc>
            </a:pPr>
            <a:r>
              <a:rPr sz="24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2400" spc="370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https://tw.news.yahoo.com/poll/60410330-3080-11e7- </a:t>
            </a:r>
            <a:r>
              <a:rPr sz="2400" spc="-50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acae-e5998dfe421e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BB613431-3376-2D62-5984-6E9D81D4AEA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02474"/>
            <a:ext cx="7019290" cy="31832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900" b="1" dirty="0">
                <a:solidFill>
                  <a:srgbClr val="073D86"/>
                </a:solidFill>
                <a:latin typeface="Microsoft JhengHei"/>
                <a:cs typeface="Microsoft JhengHei"/>
              </a:rPr>
              <a:t>律師的</a:t>
            </a:r>
            <a:r>
              <a:rPr sz="29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意</a:t>
            </a:r>
            <a:r>
              <a:rPr sz="2900" b="1" dirty="0">
                <a:solidFill>
                  <a:srgbClr val="073D86"/>
                </a:solidFill>
                <a:latin typeface="Microsoft JhengHei"/>
                <a:cs typeface="Microsoft JhengHei"/>
              </a:rPr>
              <a:t>見</a:t>
            </a:r>
            <a:endParaRPr sz="2900">
              <a:latin typeface="Microsoft JhengHei"/>
              <a:cs typeface="Microsoft JhengHei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律師廖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芳萱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表示：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性騷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擾成立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的先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決主觀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條件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，在於 </a:t>
            </a:r>
            <a:r>
              <a:rPr sz="2300" spc="5" dirty="0">
                <a:solidFill>
                  <a:srgbClr val="073D86"/>
                </a:solidFill>
                <a:latin typeface="SimSun"/>
                <a:cs typeface="SimSun"/>
              </a:rPr>
              <a:t>當事</a:t>
            </a:r>
            <a:r>
              <a:rPr sz="2300" spc="-5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300" spc="-10" dirty="0">
                <a:solidFill>
                  <a:srgbClr val="073D86"/>
                </a:solidFill>
                <a:latin typeface="SimSun"/>
                <a:cs typeface="SimSun"/>
              </a:rPr>
              <a:t>覺得</a:t>
            </a:r>
            <a:r>
              <a:rPr sz="2300" spc="5" dirty="0">
                <a:solidFill>
                  <a:srgbClr val="073D86"/>
                </a:solidFill>
                <a:latin typeface="SimSun"/>
                <a:cs typeface="SimSun"/>
              </a:rPr>
              <a:t>不舒</a:t>
            </a:r>
            <a:r>
              <a:rPr sz="2300" spc="-5" dirty="0">
                <a:solidFill>
                  <a:srgbClr val="073D86"/>
                </a:solidFill>
                <a:latin typeface="SimSun"/>
                <a:cs typeface="SimSun"/>
              </a:rPr>
              <a:t>服</a:t>
            </a:r>
            <a:r>
              <a:rPr sz="2300" spc="-10" dirty="0">
                <a:solidFill>
                  <a:srgbClr val="073D86"/>
                </a:solidFill>
                <a:latin typeface="SimSun"/>
                <a:cs typeface="SimSun"/>
              </a:rPr>
              <a:t>，例</a:t>
            </a:r>
            <a:r>
              <a:rPr sz="2300" spc="5" dirty="0">
                <a:solidFill>
                  <a:srgbClr val="073D86"/>
                </a:solidFill>
                <a:latin typeface="SimSun"/>
                <a:cs typeface="SimSun"/>
              </a:rPr>
              <a:t>如被</a:t>
            </a:r>
            <a:r>
              <a:rPr sz="2300" spc="-5" dirty="0">
                <a:solidFill>
                  <a:srgbClr val="073D86"/>
                </a:solidFill>
                <a:latin typeface="SimSun"/>
                <a:cs typeface="SimSun"/>
              </a:rPr>
              <a:t>襲</a:t>
            </a:r>
            <a:r>
              <a:rPr sz="2300" spc="-10" dirty="0">
                <a:solidFill>
                  <a:srgbClr val="073D86"/>
                </a:solidFill>
                <a:latin typeface="SimSun"/>
                <a:cs typeface="SimSun"/>
              </a:rPr>
              <a:t>胸、</a:t>
            </a:r>
            <a:r>
              <a:rPr sz="2300" spc="5" dirty="0">
                <a:solidFill>
                  <a:srgbClr val="073D86"/>
                </a:solidFill>
                <a:latin typeface="SimSun"/>
                <a:cs typeface="SimSun"/>
              </a:rPr>
              <a:t>摸臀</a:t>
            </a:r>
            <a:r>
              <a:rPr sz="2300" spc="-5" dirty="0">
                <a:solidFill>
                  <a:srgbClr val="073D86"/>
                </a:solidFill>
                <a:latin typeface="SimSun"/>
                <a:cs typeface="SimSun"/>
              </a:rPr>
              <a:t>等</a:t>
            </a:r>
            <a:r>
              <a:rPr sz="2300" spc="-10" dirty="0">
                <a:solidFill>
                  <a:srgbClr val="073D86"/>
                </a:solidFill>
                <a:latin typeface="SimSun"/>
                <a:cs typeface="SimSun"/>
              </a:rPr>
              <a:t>私密</a:t>
            </a:r>
            <a:r>
              <a:rPr sz="2300" spc="5" dirty="0">
                <a:solidFill>
                  <a:srgbClr val="073D86"/>
                </a:solidFill>
                <a:latin typeface="SimSun"/>
                <a:cs typeface="SimSun"/>
              </a:rPr>
              <a:t>部位； 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但在公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開場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合握手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、搭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肩，被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大眾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視為社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交行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為，儘 管當事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人覺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得不舒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服，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性騷擾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仍難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以成立。</a:t>
            </a:r>
            <a:endParaRPr sz="2300">
              <a:latin typeface="SimSun"/>
              <a:cs typeface="SimSun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55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律師黃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雅琴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表示，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性騷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擾是指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趁別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人來不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及抗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拒而親 吻、擁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抱或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觸摸，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部位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以臀部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、胸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部或其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他身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體隱私 </a:t>
            </a:r>
            <a:r>
              <a:rPr sz="2300" spc="5" dirty="0">
                <a:solidFill>
                  <a:srgbClr val="073D86"/>
                </a:solidFill>
                <a:latin typeface="SimSun"/>
                <a:cs typeface="SimSun"/>
              </a:rPr>
              <a:t>處為</a:t>
            </a:r>
            <a:r>
              <a:rPr sz="2300" spc="-5" dirty="0">
                <a:solidFill>
                  <a:srgbClr val="073D86"/>
                </a:solidFill>
                <a:latin typeface="SimSun"/>
                <a:cs typeface="SimSun"/>
              </a:rPr>
              <a:t>主</a:t>
            </a:r>
            <a:r>
              <a:rPr sz="2300" spc="-10" dirty="0">
                <a:solidFill>
                  <a:srgbClr val="073D86"/>
                </a:solidFill>
                <a:latin typeface="SimSun"/>
                <a:cs typeface="SimSun"/>
              </a:rPr>
              <a:t>，男</a:t>
            </a:r>
            <a:r>
              <a:rPr sz="2300" spc="5" dirty="0">
                <a:solidFill>
                  <a:srgbClr val="073D86"/>
                </a:solidFill>
                <a:latin typeface="SimSun"/>
                <a:cs typeface="SimSun"/>
              </a:rPr>
              <a:t>對女</a:t>
            </a:r>
            <a:r>
              <a:rPr sz="2300" spc="-5" dirty="0">
                <a:solidFill>
                  <a:srgbClr val="073D86"/>
                </a:solidFill>
                <a:latin typeface="SimSun"/>
                <a:cs typeface="SimSun"/>
              </a:rPr>
              <a:t>碰</a:t>
            </a:r>
            <a:r>
              <a:rPr sz="2300" spc="-10" dirty="0">
                <a:solidFill>
                  <a:srgbClr val="073D86"/>
                </a:solidFill>
                <a:latin typeface="SimSun"/>
                <a:cs typeface="SimSun"/>
              </a:rPr>
              <a:t>觸肩</a:t>
            </a:r>
            <a:r>
              <a:rPr sz="2300" spc="5" dirty="0">
                <a:solidFill>
                  <a:srgbClr val="073D86"/>
                </a:solidFill>
                <a:latin typeface="SimSun"/>
                <a:cs typeface="SimSun"/>
              </a:rPr>
              <a:t>膀，</a:t>
            </a:r>
            <a:r>
              <a:rPr sz="2300" spc="-5" dirty="0">
                <a:solidFill>
                  <a:srgbClr val="073D86"/>
                </a:solidFill>
                <a:latin typeface="SimSun"/>
                <a:cs typeface="SimSun"/>
              </a:rPr>
              <a:t>應</a:t>
            </a:r>
            <a:r>
              <a:rPr sz="2300" spc="-10" dirty="0">
                <a:solidFill>
                  <a:srgbClr val="073D86"/>
                </a:solidFill>
                <a:latin typeface="SimSun"/>
                <a:cs typeface="SimSun"/>
              </a:rPr>
              <a:t>不構</a:t>
            </a:r>
            <a:r>
              <a:rPr sz="2300" spc="5" dirty="0">
                <a:solidFill>
                  <a:srgbClr val="073D86"/>
                </a:solidFill>
                <a:latin typeface="SimSun"/>
                <a:cs typeface="SimSun"/>
              </a:rPr>
              <a:t>成性</a:t>
            </a:r>
            <a:r>
              <a:rPr sz="2300" spc="-5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2300" spc="-10" dirty="0">
                <a:solidFill>
                  <a:srgbClr val="073D86"/>
                </a:solidFill>
                <a:latin typeface="SimSun"/>
                <a:cs typeface="SimSun"/>
              </a:rPr>
              <a:t>擾；</a:t>
            </a:r>
            <a:r>
              <a:rPr sz="2300" spc="5" dirty="0">
                <a:solidFill>
                  <a:srgbClr val="073D86"/>
                </a:solidFill>
                <a:latin typeface="SimSun"/>
                <a:cs typeface="SimSun"/>
              </a:rPr>
              <a:t>但女方 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若對此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舉感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到不適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，可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向加害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人所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屬的機</a:t>
            </a:r>
            <a:r>
              <a:rPr sz="2300" spc="-15" dirty="0">
                <a:solidFill>
                  <a:srgbClr val="073D86"/>
                </a:solidFill>
                <a:latin typeface="SimSun"/>
                <a:cs typeface="SimSun"/>
              </a:rPr>
              <a:t>關申</a:t>
            </a:r>
            <a:r>
              <a:rPr sz="2300" dirty="0">
                <a:solidFill>
                  <a:srgbClr val="073D86"/>
                </a:solidFill>
                <a:latin typeface="SimSun"/>
                <a:cs typeface="SimSun"/>
              </a:rPr>
              <a:t>訴。</a:t>
            </a:r>
            <a:endParaRPr sz="23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51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6677" y="409701"/>
            <a:ext cx="6133465" cy="1075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91770" algn="ctr">
              <a:lnSpc>
                <a:spcPts val="3829"/>
              </a:lnSpc>
              <a:spcBef>
                <a:spcPts val="105"/>
              </a:spcBef>
            </a:pPr>
            <a:r>
              <a:rPr sz="3200" b="1" dirty="0">
                <a:latin typeface="Microsoft JhengHei"/>
                <a:cs typeface="Microsoft JhengHei"/>
              </a:rPr>
              <a:t>可能</a:t>
            </a:r>
            <a:r>
              <a:rPr sz="3200" b="1" spc="-15" dirty="0">
                <a:latin typeface="Microsoft JhengHei"/>
                <a:cs typeface="Microsoft JhengHei"/>
              </a:rPr>
              <a:t>的</a:t>
            </a:r>
            <a:r>
              <a:rPr sz="3200" b="1" dirty="0">
                <a:latin typeface="Microsoft JhengHei"/>
                <a:cs typeface="Microsoft JhengHei"/>
              </a:rPr>
              <a:t>案例</a:t>
            </a:r>
            <a:endParaRPr sz="3200">
              <a:latin typeface="Microsoft JhengHei"/>
              <a:cs typeface="Microsoft JhengHei"/>
            </a:endParaRPr>
          </a:p>
          <a:p>
            <a:pPr algn="ctr">
              <a:lnSpc>
                <a:spcPts val="4430"/>
              </a:lnSpc>
              <a:tabLst>
                <a:tab pos="2819400" algn="l"/>
              </a:tabLst>
            </a:pPr>
            <a:r>
              <a:rPr sz="3700" b="1" spc="-5" dirty="0">
                <a:latin typeface="Microsoft JhengHei"/>
                <a:cs typeface="Microsoft JhengHei"/>
              </a:rPr>
              <a:t>「搭肩</a:t>
            </a:r>
            <a:r>
              <a:rPr sz="3700" b="1" spc="-355" dirty="0">
                <a:latin typeface="Microsoft JhengHei"/>
                <a:cs typeface="Microsoft JhengHei"/>
              </a:rPr>
              <a:t>0</a:t>
            </a:r>
            <a:r>
              <a:rPr sz="3700" b="1" spc="275" dirty="0">
                <a:latin typeface="Microsoft JhengHei"/>
                <a:cs typeface="Microsoft JhengHei"/>
              </a:rPr>
              <a:t>.5</a:t>
            </a:r>
            <a:r>
              <a:rPr sz="3700" b="1" spc="-5" dirty="0">
                <a:latin typeface="Microsoft JhengHei"/>
                <a:cs typeface="Microsoft JhengHei"/>
              </a:rPr>
              <a:t>秒</a:t>
            </a:r>
            <a:r>
              <a:rPr sz="3700" b="1" dirty="0">
                <a:latin typeface="Microsoft JhengHei"/>
                <a:cs typeface="Microsoft JhengHei"/>
              </a:rPr>
              <a:t>	</a:t>
            </a:r>
            <a:r>
              <a:rPr sz="3700" b="1" spc="-5" dirty="0">
                <a:latin typeface="Microsoft JhengHei"/>
                <a:cs typeface="Microsoft JhengHei"/>
              </a:rPr>
              <a:t>女</a:t>
            </a:r>
            <a:r>
              <a:rPr sz="3700" b="1" dirty="0">
                <a:latin typeface="Microsoft JhengHei"/>
                <a:cs typeface="Microsoft JhengHei"/>
              </a:rPr>
              <a:t>控</a:t>
            </a:r>
            <a:r>
              <a:rPr sz="3700" b="1" spc="-5" dirty="0">
                <a:latin typeface="Microsoft JhengHei"/>
                <a:cs typeface="Microsoft JhengHei"/>
              </a:rPr>
              <a:t>男性</a:t>
            </a:r>
            <a:r>
              <a:rPr sz="3700" b="1" dirty="0">
                <a:latin typeface="Microsoft JhengHei"/>
                <a:cs typeface="Microsoft JhengHei"/>
              </a:rPr>
              <a:t>騷</a:t>
            </a:r>
            <a:r>
              <a:rPr sz="3700" b="1" spc="-5" dirty="0">
                <a:latin typeface="Microsoft JhengHei"/>
                <a:cs typeface="Microsoft JhengHei"/>
              </a:rPr>
              <a:t>擾」</a:t>
            </a:r>
            <a:endParaRPr sz="3700">
              <a:latin typeface="Microsoft JhengHei"/>
              <a:cs typeface="Microsoft JhengHe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21368AA1-2E70-ACE3-12C3-607C949E9B5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29915"/>
            <a:ext cx="7233920" cy="32950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6385" marR="5080" indent="-274320" algn="just">
              <a:lnSpc>
                <a:spcPct val="90000"/>
              </a:lnSpc>
              <a:spcBef>
                <a:spcPts val="565"/>
              </a:spcBef>
            </a:pPr>
            <a:r>
              <a:rPr sz="3900" spc="21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900" dirty="0">
                <a:solidFill>
                  <a:srgbClr val="073D86"/>
                </a:solidFill>
                <a:latin typeface="SimSun"/>
                <a:cs typeface="SimSun"/>
              </a:rPr>
              <a:t>是否構成性騷擾，通常法官會審 </a:t>
            </a:r>
            <a:r>
              <a:rPr sz="3900" spc="-5" dirty="0">
                <a:solidFill>
                  <a:srgbClr val="073D86"/>
                </a:solidFill>
                <a:latin typeface="SimSun"/>
                <a:cs typeface="SimSun"/>
              </a:rPr>
              <a:t>視加害人行為是否超越一般人能 </a:t>
            </a:r>
            <a:r>
              <a:rPr sz="3900" dirty="0">
                <a:solidFill>
                  <a:srgbClr val="073D86"/>
                </a:solidFill>
                <a:latin typeface="SimSun"/>
                <a:cs typeface="SimSun"/>
              </a:rPr>
              <a:t>忍受程度，也會審視被害人是否 有人格落差，如精神妄想症或對 </a:t>
            </a:r>
            <a:r>
              <a:rPr sz="3900" spc="-5" dirty="0">
                <a:solidFill>
                  <a:srgbClr val="073D86"/>
                </a:solidFill>
                <a:latin typeface="SimSun"/>
                <a:cs typeface="SimSun"/>
              </a:rPr>
              <a:t>自我空間的要求逾越常情，而給 </a:t>
            </a:r>
            <a:r>
              <a:rPr sz="3900" dirty="0">
                <a:solidFill>
                  <a:srgbClr val="073D86"/>
                </a:solidFill>
                <a:latin typeface="SimSun"/>
                <a:cs typeface="SimSun"/>
              </a:rPr>
              <a:t>予公正的審判。</a:t>
            </a:r>
            <a:endParaRPr sz="3900">
              <a:latin typeface="SimSun"/>
              <a:cs typeface="SimSu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52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44061" y="409701"/>
            <a:ext cx="2058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可能</a:t>
            </a:r>
            <a:r>
              <a:rPr sz="32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的</a:t>
            </a:r>
            <a:r>
              <a:rPr sz="3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案例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6677" y="895858"/>
            <a:ext cx="613346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32100" algn="l"/>
              </a:tabLst>
            </a:pPr>
            <a:r>
              <a:rPr sz="3700" b="1" spc="-5" dirty="0">
                <a:latin typeface="Microsoft JhengHei"/>
                <a:cs typeface="Microsoft JhengHei"/>
              </a:rPr>
              <a:t>「搭肩</a:t>
            </a:r>
            <a:r>
              <a:rPr sz="3700" b="1" spc="-355" dirty="0">
                <a:latin typeface="Microsoft JhengHei"/>
                <a:cs typeface="Microsoft JhengHei"/>
              </a:rPr>
              <a:t>0</a:t>
            </a:r>
            <a:r>
              <a:rPr sz="3700" b="1" spc="275" dirty="0">
                <a:latin typeface="Microsoft JhengHei"/>
                <a:cs typeface="Microsoft JhengHei"/>
              </a:rPr>
              <a:t>.5</a:t>
            </a:r>
            <a:r>
              <a:rPr sz="3700" b="1" spc="-5" dirty="0">
                <a:latin typeface="Microsoft JhengHei"/>
                <a:cs typeface="Microsoft JhengHei"/>
              </a:rPr>
              <a:t>秒</a:t>
            </a:r>
            <a:r>
              <a:rPr sz="3700" b="1" dirty="0">
                <a:latin typeface="Microsoft JhengHei"/>
                <a:cs typeface="Microsoft JhengHei"/>
              </a:rPr>
              <a:t>	</a:t>
            </a:r>
            <a:r>
              <a:rPr sz="3700" b="1" spc="-5" dirty="0">
                <a:latin typeface="Microsoft JhengHei"/>
                <a:cs typeface="Microsoft JhengHei"/>
              </a:rPr>
              <a:t>女</a:t>
            </a:r>
            <a:r>
              <a:rPr sz="3700" b="1" dirty="0">
                <a:latin typeface="Microsoft JhengHei"/>
                <a:cs typeface="Microsoft JhengHei"/>
              </a:rPr>
              <a:t>控</a:t>
            </a:r>
            <a:r>
              <a:rPr sz="3700" b="1" spc="-5" dirty="0">
                <a:latin typeface="Microsoft JhengHei"/>
                <a:cs typeface="Microsoft JhengHei"/>
              </a:rPr>
              <a:t>男性</a:t>
            </a:r>
            <a:r>
              <a:rPr sz="3700" b="1" dirty="0">
                <a:latin typeface="Microsoft JhengHei"/>
                <a:cs typeface="Microsoft JhengHei"/>
              </a:rPr>
              <a:t>騷</a:t>
            </a:r>
            <a:r>
              <a:rPr sz="3700" b="1" spc="-5" dirty="0">
                <a:latin typeface="Microsoft JhengHei"/>
                <a:cs typeface="Microsoft JhengHei"/>
              </a:rPr>
              <a:t>擾」</a:t>
            </a:r>
            <a:endParaRPr sz="3700">
              <a:latin typeface="Microsoft JhengHei"/>
              <a:cs typeface="Microsoft JhengHe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656C6D5F-FC80-E0C4-086C-BD8C14B444A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917" y="1846833"/>
            <a:ext cx="7409180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6350" indent="-274955" algn="just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Arial MT"/>
              <a:buChar char="•"/>
              <a:tabLst>
                <a:tab pos="287655" algn="l"/>
              </a:tabLst>
            </a:pP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200</a:t>
            </a:r>
            <a:r>
              <a:rPr sz="2800" spc="-10" dirty="0">
                <a:solidFill>
                  <a:srgbClr val="073D86"/>
                </a:solidFill>
                <a:latin typeface="SimSun"/>
                <a:cs typeface="SimSun"/>
              </a:rPr>
              <a:t>4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年陳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女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指控高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市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某醫院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泌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尿科主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任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翁某屢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次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在醫院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與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聚餐聯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誼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場合對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她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言語與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肢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體上的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騷擾。</a:t>
            </a:r>
            <a:endParaRPr sz="2800">
              <a:latin typeface="SimSun"/>
              <a:cs typeface="SimSu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99949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她指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出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，翁某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曾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於她在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問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診間的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超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音波室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病人做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檢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查時對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她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摟腰；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有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時她打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公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文時，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翁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某從背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後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搭她脖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子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；翁某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也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常藉故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要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求她騎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機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車載他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外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出洽購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公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務，就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在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後座對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她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摟腰觸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胸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；當陳女於問診間上廁所時，翁某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經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常以類 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似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銅板的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物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品將門</a:t>
            </a:r>
            <a:r>
              <a:rPr sz="2800" dirty="0">
                <a:solidFill>
                  <a:srgbClr val="073D86"/>
                </a:solidFill>
                <a:latin typeface="SimSun"/>
                <a:cs typeface="SimSun"/>
              </a:rPr>
              <a:t>撬</a:t>
            </a:r>
            <a:r>
              <a:rPr sz="2800" spc="-5" dirty="0">
                <a:solidFill>
                  <a:srgbClr val="073D86"/>
                </a:solidFill>
                <a:latin typeface="SimSun"/>
                <a:cs typeface="SimSun"/>
              </a:rPr>
              <a:t>開。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2061" y="322834"/>
            <a:ext cx="358012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2795" marR="5080" indent="-76073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Microsoft JhengHei"/>
                <a:cs typeface="Microsoft JhengHei"/>
              </a:rPr>
              <a:t>轉</a:t>
            </a:r>
            <a:r>
              <a:rPr sz="4000" b="1" spc="-5" dirty="0">
                <a:latin typeface="Microsoft JhengHei"/>
                <a:cs typeface="Microsoft JhengHei"/>
              </a:rPr>
              <a:t>變中</a:t>
            </a:r>
            <a:r>
              <a:rPr sz="4000" b="1" dirty="0">
                <a:latin typeface="Microsoft JhengHei"/>
                <a:cs typeface="Microsoft JhengHei"/>
              </a:rPr>
              <a:t>的</a:t>
            </a:r>
            <a:r>
              <a:rPr sz="4000" b="1" spc="-5" dirty="0">
                <a:latin typeface="Microsoft JhengHei"/>
                <a:cs typeface="Microsoft JhengHei"/>
              </a:rPr>
              <a:t>案例一 </a:t>
            </a:r>
            <a:r>
              <a:rPr sz="4000" b="1" dirty="0">
                <a:latin typeface="Microsoft JhengHei"/>
                <a:cs typeface="Microsoft JhengHei"/>
              </a:rPr>
              <a:t>利</a:t>
            </a:r>
            <a:r>
              <a:rPr sz="4000" b="1" spc="-5" dirty="0">
                <a:latin typeface="Microsoft JhengHei"/>
                <a:cs typeface="Microsoft JhengHei"/>
              </a:rPr>
              <a:t>用權勢</a:t>
            </a:r>
            <a:endParaRPr sz="4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54300"/>
            <a:ext cx="7158355" cy="31121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 algn="just">
              <a:lnSpc>
                <a:spcPct val="90000"/>
              </a:lnSpc>
              <a:spcBef>
                <a:spcPts val="42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700" dirty="0">
                <a:solidFill>
                  <a:srgbClr val="073D86"/>
                </a:solidFill>
                <a:latin typeface="SimSun"/>
                <a:cs typeface="SimSun"/>
              </a:rPr>
              <a:t>2005年，經市府性騷擾評議委員會裁定成立。 市府性騷擾再申訴評議委員會完成調查並評議 </a:t>
            </a:r>
            <a:r>
              <a:rPr sz="2700" spc="-5" dirty="0">
                <a:solidFill>
                  <a:srgbClr val="073D86"/>
                </a:solidFill>
                <a:latin typeface="SimSun"/>
                <a:cs typeface="SimSun"/>
              </a:rPr>
              <a:t>決定，解除翁某所兼主任職位，並送請專業輔 </a:t>
            </a:r>
            <a:r>
              <a:rPr sz="2700" dirty="0">
                <a:solidFill>
                  <a:srgbClr val="073D86"/>
                </a:solidFill>
                <a:latin typeface="SimSun"/>
                <a:cs typeface="SimSun"/>
              </a:rPr>
              <a:t>導機構施以輔導教育或身心治療。</a:t>
            </a:r>
            <a:endParaRPr sz="2700">
              <a:latin typeface="SimSun"/>
              <a:cs typeface="SimSun"/>
            </a:endParaRPr>
          </a:p>
          <a:p>
            <a:pPr marL="286385" marR="5080" indent="-274320">
              <a:lnSpc>
                <a:spcPct val="90000"/>
              </a:lnSpc>
              <a:spcBef>
                <a:spcPts val="64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700" dirty="0">
                <a:solidFill>
                  <a:srgbClr val="073D86"/>
                </a:solidFill>
                <a:latin typeface="SimSun"/>
                <a:cs typeface="SimSun"/>
              </a:rPr>
              <a:t>2006年，民事庭針對陳女所</a:t>
            </a:r>
            <a:r>
              <a:rPr sz="2700" spc="5" dirty="0">
                <a:solidFill>
                  <a:srgbClr val="073D86"/>
                </a:solidFill>
                <a:latin typeface="SimSun"/>
                <a:cs typeface="SimSun"/>
              </a:rPr>
              <a:t>提</a:t>
            </a:r>
            <a:r>
              <a:rPr sz="2700" spc="-10" dirty="0">
                <a:solidFill>
                  <a:srgbClr val="073D86"/>
                </a:solidFill>
                <a:latin typeface="SimSun"/>
                <a:cs typeface="SimSun"/>
              </a:rPr>
              <a:t>6</a:t>
            </a:r>
            <a:r>
              <a:rPr sz="2700" dirty="0">
                <a:solidFill>
                  <a:srgbClr val="073D86"/>
                </a:solidFill>
                <a:latin typeface="SimSun"/>
                <a:cs typeface="SimSun"/>
              </a:rPr>
              <a:t>次被性騷擾案 情，以證據不足判決陳女應賠</a:t>
            </a:r>
            <a:r>
              <a:rPr sz="2700" spc="5" dirty="0">
                <a:solidFill>
                  <a:srgbClr val="073D86"/>
                </a:solidFill>
                <a:latin typeface="SimSun"/>
                <a:cs typeface="SimSun"/>
              </a:rPr>
              <a:t>償</a:t>
            </a:r>
            <a:r>
              <a:rPr sz="2700" spc="-5" dirty="0">
                <a:solidFill>
                  <a:srgbClr val="073D86"/>
                </a:solidFill>
                <a:latin typeface="SimSun"/>
                <a:cs typeface="SimSun"/>
              </a:rPr>
              <a:t>150</a:t>
            </a:r>
            <a:r>
              <a:rPr sz="2700" dirty="0">
                <a:solidFill>
                  <a:srgbClr val="073D86"/>
                </a:solidFill>
                <a:latin typeface="SimSun"/>
                <a:cs typeface="SimSun"/>
              </a:rPr>
              <a:t>萬元，並 </a:t>
            </a:r>
            <a:r>
              <a:rPr sz="2700" spc="-5" dirty="0">
                <a:solidFill>
                  <a:srgbClr val="073D86"/>
                </a:solidFill>
                <a:latin typeface="SimSun"/>
                <a:cs typeface="SimSun"/>
              </a:rPr>
              <a:t>登報道歉，但陳女依法可以上訴二審，尚未定 </a:t>
            </a:r>
            <a:r>
              <a:rPr sz="2700" dirty="0">
                <a:solidFill>
                  <a:srgbClr val="073D86"/>
                </a:solidFill>
                <a:latin typeface="SimSun"/>
                <a:cs typeface="SimSun"/>
              </a:rPr>
              <a:t>讞。</a:t>
            </a:r>
            <a:endParaRPr sz="27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599716"/>
            <a:ext cx="7145655" cy="347091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1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600" b="1" dirty="0">
                <a:solidFill>
                  <a:srgbClr val="073D86"/>
                </a:solidFill>
                <a:latin typeface="Microsoft JhengHei"/>
                <a:cs typeface="Microsoft JhengHei"/>
              </a:rPr>
              <a:t>申訴內</a:t>
            </a:r>
            <a:r>
              <a:rPr sz="26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容</a:t>
            </a:r>
            <a:r>
              <a:rPr sz="2600" b="1" dirty="0">
                <a:solidFill>
                  <a:srgbClr val="073D86"/>
                </a:solidFill>
                <a:latin typeface="Microsoft JhengHei"/>
                <a:cs typeface="Microsoft JhengHei"/>
              </a:rPr>
              <a:t>：</a:t>
            </a:r>
            <a:endParaRPr sz="2600">
              <a:latin typeface="Microsoft JhengHei"/>
              <a:cs typeface="Microsoft JhengHei"/>
            </a:endParaRPr>
          </a:p>
          <a:p>
            <a:pPr marL="286385" marR="5080" indent="-274320">
              <a:lnSpc>
                <a:spcPct val="100000"/>
              </a:lnSpc>
              <a:spcBef>
                <a:spcPts val="59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范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小姐</a:t>
            </a:r>
            <a:r>
              <a:rPr sz="2200" spc="10" dirty="0">
                <a:solidFill>
                  <a:srgbClr val="073D86"/>
                </a:solidFill>
                <a:latin typeface="SimSun"/>
                <a:cs typeface="SimSun"/>
              </a:rPr>
              <a:t>於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9</a:t>
            </a:r>
            <a:r>
              <a:rPr sz="2200" spc="-10" dirty="0">
                <a:solidFill>
                  <a:srgbClr val="073D86"/>
                </a:solidFill>
                <a:latin typeface="SimSun"/>
                <a:cs typeface="SimSun"/>
              </a:rPr>
              <a:t>9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年</a:t>
            </a:r>
            <a:r>
              <a:rPr sz="2200" spc="-15" dirty="0">
                <a:solidFill>
                  <a:srgbClr val="073D86"/>
                </a:solidFill>
                <a:latin typeface="SimSun"/>
                <a:cs typeface="SimSun"/>
              </a:rPr>
              <a:t>6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月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受雇於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天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龍公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司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10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0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年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6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月，參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加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公司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員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工旅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遊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程包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含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夜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釣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小管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活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動</a:t>
            </a:r>
            <a:r>
              <a:rPr sz="2200" spc="30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r>
              <a:rPr sz="2200" spc="-15" dirty="0">
                <a:solidFill>
                  <a:srgbClr val="073D86"/>
                </a:solidFill>
                <a:latin typeface="SimSun"/>
                <a:cs typeface="SimSun"/>
              </a:rPr>
              <a:t>8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月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份同仁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黃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曉皮修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改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范小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姐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照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片，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並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加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圖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說：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今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天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也要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把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你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的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汁吸出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來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。」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范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小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姐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向公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司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資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及法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務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經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理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反應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但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公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司並未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懲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處。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范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小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姐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於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9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月憤而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提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出辭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呈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並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向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勞工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訴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2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天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龍公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司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回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應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：</a:t>
            </a:r>
            <a:endParaRPr sz="22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(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一</a:t>
            </a:r>
            <a:r>
              <a:rPr sz="2200" spc="-15" dirty="0">
                <a:solidFill>
                  <a:srgbClr val="073D86"/>
                </a:solidFill>
                <a:latin typeface="SimSun"/>
                <a:cs typeface="SimSun"/>
              </a:rPr>
              <a:t>)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公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司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口頭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誡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不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得再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犯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2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(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二</a:t>
            </a:r>
            <a:r>
              <a:rPr sz="2200" spc="-15" dirty="0">
                <a:solidFill>
                  <a:srgbClr val="073D86"/>
                </a:solidFill>
                <a:latin typeface="SimSun"/>
                <a:cs typeface="SimSun"/>
              </a:rPr>
              <a:t>)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公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司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於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工作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規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則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中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有性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防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治之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規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定。</a:t>
            </a:r>
            <a:endParaRPr sz="22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55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314" y="594106"/>
            <a:ext cx="75698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20" dirty="0">
                <a:latin typeface="Microsoft JhengHei"/>
                <a:cs typeface="Microsoft JhengHei"/>
              </a:rPr>
              <a:t>3.7-1</a:t>
            </a:r>
            <a:r>
              <a:rPr b="1" dirty="0">
                <a:latin typeface="Microsoft JhengHei"/>
                <a:cs typeface="Microsoft JhengHei"/>
              </a:rPr>
              <a:t>職場性</a:t>
            </a:r>
            <a:r>
              <a:rPr b="1" spc="-15" dirty="0">
                <a:latin typeface="Microsoft JhengHei"/>
                <a:cs typeface="Microsoft JhengHei"/>
              </a:rPr>
              <a:t>騷</a:t>
            </a:r>
            <a:r>
              <a:rPr b="1" dirty="0">
                <a:latin typeface="Microsoft JhengHei"/>
                <a:cs typeface="Microsoft JhengHei"/>
              </a:rPr>
              <a:t>擾申訴</a:t>
            </a:r>
            <a:r>
              <a:rPr b="1" spc="-15" dirty="0">
                <a:latin typeface="Microsoft JhengHei"/>
                <a:cs typeface="Microsoft JhengHei"/>
              </a:rPr>
              <a:t>案件</a:t>
            </a:r>
            <a:r>
              <a:rPr b="1" spc="645" dirty="0">
                <a:latin typeface="Microsoft JhengHei"/>
                <a:cs typeface="Microsoft JhengHei"/>
              </a:rPr>
              <a:t>(</a:t>
            </a:r>
            <a:r>
              <a:rPr b="1" dirty="0">
                <a:latin typeface="Microsoft JhengHei"/>
                <a:cs typeface="Microsoft JhengHei"/>
              </a:rPr>
              <a:t>一</a:t>
            </a:r>
            <a:r>
              <a:rPr b="1" spc="655" dirty="0">
                <a:latin typeface="Microsoft JhengHei"/>
                <a:cs typeface="Microsoft JhengHei"/>
              </a:rPr>
              <a:t>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48204"/>
            <a:ext cx="7174230" cy="3411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035"/>
              </a:lnSpc>
              <a:spcBef>
                <a:spcPts val="10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700" b="1" dirty="0">
                <a:solidFill>
                  <a:srgbClr val="073D86"/>
                </a:solidFill>
                <a:latin typeface="Microsoft JhengHei"/>
                <a:cs typeface="Microsoft JhengHei"/>
              </a:rPr>
              <a:t>系爭要</a:t>
            </a:r>
            <a:r>
              <a:rPr sz="1700" b="1" spc="-15" dirty="0">
                <a:solidFill>
                  <a:srgbClr val="073D86"/>
                </a:solidFill>
                <a:latin typeface="Microsoft JhengHei"/>
                <a:cs typeface="Microsoft JhengHei"/>
              </a:rPr>
              <a:t>點</a:t>
            </a:r>
            <a:r>
              <a:rPr sz="1700" b="1" dirty="0">
                <a:solidFill>
                  <a:srgbClr val="073D86"/>
                </a:solidFill>
                <a:latin typeface="Microsoft JhengHei"/>
                <a:cs typeface="Microsoft JhengHei"/>
              </a:rPr>
              <a:t>：</a:t>
            </a:r>
            <a:endParaRPr sz="1700">
              <a:latin typeface="Microsoft JhengHei"/>
              <a:cs typeface="Microsoft JhengHei"/>
            </a:endParaRPr>
          </a:p>
          <a:p>
            <a:pPr marL="287020" indent="-274320">
              <a:lnSpc>
                <a:spcPts val="2275"/>
              </a:lnSpc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(一)、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黃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曉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皮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修改圖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片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等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為是否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構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成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騷擾？</a:t>
            </a:r>
            <a:endParaRPr sz="19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(二)、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公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司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處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理是否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有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違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反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性別工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平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等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法？</a:t>
            </a:r>
            <a:endParaRPr sz="19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案</a:t>
            </a:r>
            <a:r>
              <a:rPr sz="19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情分</a:t>
            </a:r>
            <a:r>
              <a:rPr sz="19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析</a:t>
            </a:r>
            <a:r>
              <a:rPr sz="19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：</a:t>
            </a:r>
            <a:endParaRPr sz="1900">
              <a:latin typeface="Microsoft JhengHei"/>
              <a:cs typeface="Microsoft JhengHei"/>
            </a:endParaRPr>
          </a:p>
          <a:p>
            <a:pPr marL="286385" marR="5080" indent="-274320">
              <a:lnSpc>
                <a:spcPct val="80000"/>
              </a:lnSpc>
              <a:spcBef>
                <a:spcPts val="45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一、性</a:t>
            </a:r>
            <a:r>
              <a:rPr sz="1900" dirty="0">
                <a:solidFill>
                  <a:srgbClr val="FF3300"/>
                </a:solidFill>
                <a:latin typeface="SimSun"/>
                <a:cs typeface="SimSun"/>
              </a:rPr>
              <a:t>騷</a:t>
            </a: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擾</a:t>
            </a:r>
            <a:r>
              <a:rPr sz="1900" dirty="0">
                <a:solidFill>
                  <a:srgbClr val="FF3300"/>
                </a:solidFill>
                <a:latin typeface="SimSun"/>
                <a:cs typeface="SimSun"/>
              </a:rPr>
              <a:t>防</a:t>
            </a: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治</a:t>
            </a:r>
            <a:r>
              <a:rPr sz="1900" dirty="0">
                <a:solidFill>
                  <a:srgbClr val="FF3300"/>
                </a:solidFill>
                <a:latin typeface="SimSun"/>
                <a:cs typeface="SimSun"/>
              </a:rPr>
              <a:t>法</a:t>
            </a: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2</a:t>
            </a:r>
            <a:r>
              <a:rPr sz="1900" spc="-5" dirty="0">
                <a:solidFill>
                  <a:srgbClr val="FF0000"/>
                </a:solidFill>
                <a:latin typeface="SimSun"/>
                <a:cs typeface="SimSun"/>
              </a:rPr>
              <a:t>：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本法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所稱性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係指性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侵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害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犯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罪以外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對 他人實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施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違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反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其意願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而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與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或性別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有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關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行為，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且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有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下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列情形之 一者：</a:t>
            </a:r>
            <a:endParaRPr sz="1900">
              <a:latin typeface="SimSun"/>
              <a:cs typeface="SimSun"/>
            </a:endParaRPr>
          </a:p>
          <a:p>
            <a:pPr marL="286385" marR="81915" indent="640080" algn="just">
              <a:lnSpc>
                <a:spcPts val="1820"/>
              </a:lnSpc>
              <a:spcBef>
                <a:spcPts val="445"/>
              </a:spcBef>
            </a:pP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(一)</a:t>
            </a:r>
            <a:r>
              <a:rPr sz="1900" spc="-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1900" spc="10" dirty="0">
                <a:solidFill>
                  <a:srgbClr val="073D86"/>
                </a:solidFill>
                <a:latin typeface="SimSun"/>
                <a:cs typeface="SimSun"/>
              </a:rPr>
              <a:t>該</a:t>
            </a:r>
            <a:r>
              <a:rPr sz="1900" spc="5" dirty="0">
                <a:solidFill>
                  <a:srgbClr val="073D86"/>
                </a:solidFill>
                <a:latin typeface="SimSun"/>
                <a:cs typeface="SimSun"/>
              </a:rPr>
              <a:t>他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人順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服</a:t>
            </a:r>
            <a:r>
              <a:rPr sz="1900" spc="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拒</a:t>
            </a:r>
            <a:r>
              <a:rPr sz="1900" spc="10" dirty="0">
                <a:solidFill>
                  <a:srgbClr val="073D86"/>
                </a:solidFill>
                <a:latin typeface="SimSun"/>
                <a:cs typeface="SimSun"/>
              </a:rPr>
              <a:t>絕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該行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1900" spc="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1900" spc="1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其獲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得</a:t>
            </a:r>
            <a:r>
              <a:rPr sz="1900" spc="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喪</a:t>
            </a:r>
            <a:r>
              <a:rPr sz="1900" spc="10" dirty="0">
                <a:solidFill>
                  <a:srgbClr val="073D86"/>
                </a:solidFill>
                <a:latin typeface="SimSun"/>
                <a:cs typeface="SimSun"/>
              </a:rPr>
              <a:t>失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或減 損與工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教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育、訓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練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服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務、計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畫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活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動有關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權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益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條件。</a:t>
            </a:r>
            <a:endParaRPr sz="1900">
              <a:latin typeface="SimSun"/>
              <a:cs typeface="SimSun"/>
            </a:endParaRPr>
          </a:p>
          <a:p>
            <a:pPr marL="286385" marR="81915" indent="640080" algn="just">
              <a:lnSpc>
                <a:spcPct val="80000"/>
              </a:lnSpc>
              <a:spcBef>
                <a:spcPts val="475"/>
              </a:spcBef>
            </a:pP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(二)</a:t>
            </a:r>
            <a:r>
              <a:rPr sz="1900" spc="-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1900" spc="10" dirty="0">
                <a:solidFill>
                  <a:srgbClr val="073D86"/>
                </a:solidFill>
                <a:latin typeface="SimSun"/>
                <a:cs typeface="SimSun"/>
              </a:rPr>
              <a:t>展</a:t>
            </a:r>
            <a:r>
              <a:rPr sz="1900" spc="5" dirty="0">
                <a:solidFill>
                  <a:srgbClr val="073D86"/>
                </a:solidFill>
                <a:latin typeface="SimSun"/>
                <a:cs typeface="SimSun"/>
              </a:rPr>
              <a:t>示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或播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送</a:t>
            </a:r>
            <a:r>
              <a:rPr sz="1900" spc="5" dirty="0">
                <a:solidFill>
                  <a:srgbClr val="073D86"/>
                </a:solidFill>
                <a:latin typeface="SimSun"/>
                <a:cs typeface="SimSun"/>
              </a:rPr>
              <a:t>文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字</a:t>
            </a:r>
            <a:r>
              <a:rPr sz="1900" spc="1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圖畫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spc="5" dirty="0">
                <a:solidFill>
                  <a:srgbClr val="073D86"/>
                </a:solidFill>
                <a:latin typeface="SimSun"/>
                <a:cs typeface="SimSun"/>
              </a:rPr>
              <a:t>聲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音</a:t>
            </a:r>
            <a:r>
              <a:rPr sz="1900" spc="1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影像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1900" spc="5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他</a:t>
            </a:r>
            <a:r>
              <a:rPr sz="1900" spc="10" dirty="0">
                <a:solidFill>
                  <a:srgbClr val="073D86"/>
                </a:solidFill>
                <a:latin typeface="SimSun"/>
                <a:cs typeface="SimSun"/>
              </a:rPr>
              <a:t>物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品之 方式，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歧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視、侮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辱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言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行，或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他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法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，而有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損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害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他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人人格尊 嚴，或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造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成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使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人心生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畏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怖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感受敵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意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冒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犯之情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境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不當影響 其工作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教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育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、訓練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服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務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、計畫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活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動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或正常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生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活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進行。</a:t>
            </a:r>
            <a:endParaRPr sz="19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56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6072" y="594106"/>
            <a:ext cx="6451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20" dirty="0">
                <a:latin typeface="Microsoft JhengHei"/>
                <a:cs typeface="Microsoft JhengHei"/>
              </a:rPr>
              <a:t>3.7-2</a:t>
            </a:r>
            <a:r>
              <a:rPr b="1" dirty="0">
                <a:latin typeface="Microsoft JhengHei"/>
                <a:cs typeface="Microsoft JhengHei"/>
              </a:rPr>
              <a:t>職場性</a:t>
            </a:r>
            <a:r>
              <a:rPr b="1" spc="-25" dirty="0">
                <a:latin typeface="Microsoft JhengHei"/>
                <a:cs typeface="Microsoft JhengHei"/>
              </a:rPr>
              <a:t>騷</a:t>
            </a:r>
            <a:r>
              <a:rPr b="1" dirty="0">
                <a:latin typeface="Microsoft JhengHei"/>
                <a:cs typeface="Microsoft JhengHei"/>
              </a:rPr>
              <a:t>擾申訴</a:t>
            </a:r>
            <a:r>
              <a:rPr b="1" spc="-25" dirty="0">
                <a:latin typeface="Microsoft JhengHei"/>
                <a:cs typeface="Microsoft JhengHei"/>
              </a:rPr>
              <a:t>案</a:t>
            </a:r>
            <a:r>
              <a:rPr b="1" dirty="0">
                <a:latin typeface="Microsoft JhengHei"/>
                <a:cs typeface="Microsoft JhengHei"/>
              </a:rPr>
              <a:t>件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37536"/>
            <a:ext cx="7414259" cy="344042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6385" marR="259079" indent="-274320" algn="just">
              <a:lnSpc>
                <a:spcPts val="1920"/>
              </a:lnSpc>
              <a:spcBef>
                <a:spcPts val="56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000" dirty="0">
                <a:solidFill>
                  <a:srgbClr val="FF0000"/>
                </a:solidFill>
                <a:latin typeface="SimSun"/>
                <a:cs typeface="SimSun"/>
              </a:rPr>
              <a:t>二、性</a:t>
            </a:r>
            <a:r>
              <a:rPr sz="2000" spc="-15" dirty="0">
                <a:solidFill>
                  <a:srgbClr val="FF0000"/>
                </a:solidFill>
                <a:latin typeface="SimSun"/>
                <a:cs typeface="SimSun"/>
              </a:rPr>
              <a:t>別</a:t>
            </a:r>
            <a:r>
              <a:rPr sz="2000" dirty="0">
                <a:solidFill>
                  <a:srgbClr val="FF0000"/>
                </a:solidFill>
                <a:latin typeface="SimSun"/>
                <a:cs typeface="SimSun"/>
              </a:rPr>
              <a:t>工</a:t>
            </a:r>
            <a:r>
              <a:rPr sz="2000" spc="-15" dirty="0">
                <a:solidFill>
                  <a:srgbClr val="FF0000"/>
                </a:solidFill>
                <a:latin typeface="SimSun"/>
                <a:cs typeface="SimSun"/>
              </a:rPr>
              <a:t>作</a:t>
            </a:r>
            <a:r>
              <a:rPr sz="2000" dirty="0">
                <a:solidFill>
                  <a:srgbClr val="FF0000"/>
                </a:solidFill>
                <a:latin typeface="SimSun"/>
                <a:cs typeface="SimSun"/>
              </a:rPr>
              <a:t>平等法</a:t>
            </a:r>
            <a:r>
              <a:rPr sz="2000" spc="-5" dirty="0">
                <a:solidFill>
                  <a:srgbClr val="FF0000"/>
                </a:solidFill>
                <a:latin typeface="SimSun"/>
                <a:cs typeface="SimSun"/>
              </a:rPr>
              <a:t>12：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本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法所稱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，謂下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列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二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款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情形之 一：</a:t>
            </a:r>
            <a:endParaRPr sz="2000">
              <a:latin typeface="SimSun"/>
              <a:cs typeface="SimSun"/>
            </a:endParaRPr>
          </a:p>
          <a:p>
            <a:pPr marL="286385" marR="258445" indent="-274320" algn="just">
              <a:lnSpc>
                <a:spcPct val="80000"/>
              </a:lnSpc>
              <a:spcBef>
                <a:spcPts val="50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一、受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僱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者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於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執行職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務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時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任何人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要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求、具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有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意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味或性 別歧視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言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詞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或行為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對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造成敵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意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脅迫性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冒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犯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性之工 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作環</a:t>
            </a:r>
            <a:r>
              <a:rPr sz="2000" spc="-5" dirty="0">
                <a:solidFill>
                  <a:srgbClr val="073D86"/>
                </a:solidFill>
                <a:latin typeface="SimSun"/>
                <a:cs typeface="SimSun"/>
              </a:rPr>
              <a:t>境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致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侵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犯或</a:t>
            </a:r>
            <a:r>
              <a:rPr sz="2000" spc="-5" dirty="0">
                <a:solidFill>
                  <a:srgbClr val="073D86"/>
                </a:solidFill>
                <a:latin typeface="SimSun"/>
                <a:cs typeface="SimSun"/>
              </a:rPr>
              <a:t>干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格尊</a:t>
            </a:r>
            <a:r>
              <a:rPr sz="2000" spc="-5" dirty="0">
                <a:solidFill>
                  <a:srgbClr val="073D86"/>
                </a:solidFill>
                <a:latin typeface="SimSun"/>
                <a:cs typeface="SimSun"/>
              </a:rPr>
              <a:t>嚴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身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自由</a:t>
            </a:r>
            <a:r>
              <a:rPr sz="2000" spc="-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影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響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工作表 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現。</a:t>
            </a:r>
            <a:endParaRPr sz="2000">
              <a:latin typeface="SimSun"/>
              <a:cs typeface="SimSun"/>
            </a:endParaRPr>
          </a:p>
          <a:p>
            <a:pPr marL="286385" marR="259079" indent="-274320">
              <a:lnSpc>
                <a:spcPts val="1920"/>
              </a:lnSpc>
              <a:spcBef>
                <a:spcPts val="459"/>
              </a:spcBef>
              <a:buClr>
                <a:srgbClr val="30B6FC"/>
              </a:buClr>
              <a:buFont typeface="Symbol"/>
              <a:buChar char=""/>
              <a:tabLst>
                <a:tab pos="413384" algn="l"/>
                <a:tab pos="414020" algn="l"/>
              </a:tabLst>
            </a:pPr>
            <a:r>
              <a:rPr dirty="0"/>
              <a:t>	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二、雇主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對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受僱者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求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職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者為明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示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暗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示之性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要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求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具有性 意味或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別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歧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視之言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詞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為，作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勞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務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契約成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存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續、變 更或分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發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配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置、報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酬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考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績、陞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遷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降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調、獎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懲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等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交換條 件。</a:t>
            </a:r>
            <a:endParaRPr sz="2000">
              <a:latin typeface="SimSun"/>
              <a:cs typeface="SimSun"/>
            </a:endParaRPr>
          </a:p>
          <a:p>
            <a:pPr marL="286385" marR="5080" indent="-274320">
              <a:lnSpc>
                <a:spcPct val="80000"/>
              </a:lnSpc>
              <a:spcBef>
                <a:spcPts val="50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前項性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認定，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應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就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案審酌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件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發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生之背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景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工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作環境、 當事人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關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係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、行為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言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詞、行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及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相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對人之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認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知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等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具體事 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實為之。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6072" y="594106"/>
            <a:ext cx="6451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20" dirty="0">
                <a:latin typeface="Microsoft JhengHei"/>
                <a:cs typeface="Microsoft JhengHei"/>
              </a:rPr>
              <a:t>3.7-3</a:t>
            </a:r>
            <a:r>
              <a:rPr b="1" dirty="0">
                <a:latin typeface="Microsoft JhengHei"/>
                <a:cs typeface="Microsoft JhengHei"/>
              </a:rPr>
              <a:t>職場性</a:t>
            </a:r>
            <a:r>
              <a:rPr b="1" spc="-25" dirty="0">
                <a:latin typeface="Microsoft JhengHei"/>
                <a:cs typeface="Microsoft JhengHei"/>
              </a:rPr>
              <a:t>騷</a:t>
            </a:r>
            <a:r>
              <a:rPr b="1" dirty="0">
                <a:latin typeface="Microsoft JhengHei"/>
                <a:cs typeface="Microsoft JhengHei"/>
              </a:rPr>
              <a:t>擾申訴</a:t>
            </a:r>
            <a:r>
              <a:rPr b="1" spc="-25" dirty="0">
                <a:latin typeface="Microsoft JhengHei"/>
                <a:cs typeface="Microsoft JhengHei"/>
              </a:rPr>
              <a:t>案</a:t>
            </a:r>
            <a:r>
              <a:rPr b="1" dirty="0">
                <a:latin typeface="Microsoft JhengHei"/>
                <a:cs typeface="Microsoft JhengHei"/>
              </a:rPr>
              <a:t>件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42107"/>
            <a:ext cx="7176770" cy="319849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6385" marR="128270" indent="-274320">
              <a:lnSpc>
                <a:spcPct val="80000"/>
              </a:lnSpc>
              <a:spcBef>
                <a:spcPts val="55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三、性</a:t>
            </a:r>
            <a:r>
              <a:rPr sz="1900" dirty="0">
                <a:solidFill>
                  <a:srgbClr val="FF3300"/>
                </a:solidFill>
                <a:latin typeface="SimSun"/>
                <a:cs typeface="SimSun"/>
              </a:rPr>
              <a:t>別</a:t>
            </a: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平</a:t>
            </a:r>
            <a:r>
              <a:rPr sz="1900" dirty="0">
                <a:solidFill>
                  <a:srgbClr val="FF3300"/>
                </a:solidFill>
                <a:latin typeface="SimSun"/>
                <a:cs typeface="SimSun"/>
              </a:rPr>
              <a:t>等</a:t>
            </a: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教育</a:t>
            </a:r>
            <a:r>
              <a:rPr sz="1900" dirty="0">
                <a:solidFill>
                  <a:srgbClr val="FF3300"/>
                </a:solidFill>
                <a:latin typeface="SimSun"/>
                <a:cs typeface="SimSun"/>
              </a:rPr>
              <a:t>法</a:t>
            </a: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2(</a:t>
            </a:r>
            <a:r>
              <a:rPr sz="1900" dirty="0">
                <a:solidFill>
                  <a:srgbClr val="FF3300"/>
                </a:solidFill>
                <a:latin typeface="SimSun"/>
                <a:cs typeface="SimSun"/>
              </a:rPr>
              <a:t>4</a:t>
            </a: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)</a:t>
            </a:r>
            <a:r>
              <a:rPr sz="1900" spc="5" dirty="0">
                <a:solidFill>
                  <a:srgbClr val="FF3300"/>
                </a:solidFill>
                <a:latin typeface="SimSun"/>
                <a:cs typeface="SimSun"/>
              </a:rPr>
              <a:t>：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性騷擾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：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指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符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合下列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情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形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一，且未 達性侵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害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程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度者：</a:t>
            </a:r>
            <a:endParaRPr sz="1900">
              <a:latin typeface="SimSun"/>
              <a:cs typeface="SimSun"/>
            </a:endParaRPr>
          </a:p>
          <a:p>
            <a:pPr marL="286385" marR="8255">
              <a:lnSpc>
                <a:spcPct val="80000"/>
              </a:lnSpc>
              <a:spcBef>
                <a:spcPts val="455"/>
              </a:spcBef>
            </a:pP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(一)</a:t>
            </a:r>
            <a:r>
              <a:rPr sz="1900" spc="-7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明示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或暗示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方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式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，從事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不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受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歡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迎且具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有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意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味或性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別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歧 視之言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詞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為，致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影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響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他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人之人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格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尊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嚴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、學習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工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作之機會 或表</a:t>
            </a:r>
            <a:r>
              <a:rPr sz="1900" spc="-15" dirty="0">
                <a:solidFill>
                  <a:srgbClr val="073D86"/>
                </a:solidFill>
                <a:latin typeface="SimSun"/>
                <a:cs typeface="SimSun"/>
              </a:rPr>
              <a:t>現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者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1900">
              <a:latin typeface="SimSun"/>
              <a:cs typeface="SimSun"/>
            </a:endParaRPr>
          </a:p>
          <a:p>
            <a:pPr marL="286385" marR="8255">
              <a:lnSpc>
                <a:spcPts val="1820"/>
              </a:lnSpc>
              <a:spcBef>
                <a:spcPts val="450"/>
              </a:spcBef>
            </a:pP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(二)</a:t>
            </a:r>
            <a:r>
              <a:rPr sz="1900" spc="-7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性或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性別有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關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為，作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自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己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或他人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獲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得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喪失或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減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損 其學習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工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有關權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益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條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件者。</a:t>
            </a:r>
            <a:endParaRPr sz="1900">
              <a:latin typeface="SimSun"/>
              <a:cs typeface="SimSun"/>
            </a:endParaRPr>
          </a:p>
          <a:p>
            <a:pPr marL="286385" marR="128905" indent="-274320">
              <a:lnSpc>
                <a:spcPct val="80000"/>
              </a:lnSpc>
              <a:spcBef>
                <a:spcPts val="47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四、性</a:t>
            </a:r>
            <a:r>
              <a:rPr sz="1900" dirty="0">
                <a:solidFill>
                  <a:srgbClr val="FF3300"/>
                </a:solidFill>
                <a:latin typeface="SimSun"/>
                <a:cs typeface="SimSun"/>
              </a:rPr>
              <a:t>別</a:t>
            </a: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工</a:t>
            </a:r>
            <a:r>
              <a:rPr sz="1900" dirty="0">
                <a:solidFill>
                  <a:srgbClr val="FF3300"/>
                </a:solidFill>
                <a:latin typeface="SimSun"/>
                <a:cs typeface="SimSun"/>
              </a:rPr>
              <a:t>作</a:t>
            </a: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平等</a:t>
            </a:r>
            <a:r>
              <a:rPr sz="1900" dirty="0">
                <a:solidFill>
                  <a:srgbClr val="FF3300"/>
                </a:solidFill>
                <a:latin typeface="SimSun"/>
                <a:cs typeface="SimSun"/>
              </a:rPr>
              <a:t>法</a:t>
            </a: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1</a:t>
            </a:r>
            <a:r>
              <a:rPr sz="1900" spc="5" dirty="0">
                <a:solidFill>
                  <a:srgbClr val="FF3300"/>
                </a:solidFill>
                <a:latin typeface="SimSun"/>
                <a:cs typeface="SimSun"/>
              </a:rPr>
              <a:t>3</a:t>
            </a:r>
            <a:r>
              <a:rPr sz="1900" spc="-5" dirty="0">
                <a:solidFill>
                  <a:srgbClr val="FF3300"/>
                </a:solidFill>
                <a:latin typeface="SimSun"/>
                <a:cs typeface="SimSun"/>
              </a:rPr>
              <a:t>：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受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僱者依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本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法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第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十五條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至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第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二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十條規定 為申請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請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求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者，必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要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時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雇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主得要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求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提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出相關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證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明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文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件。</a:t>
            </a:r>
            <a:endParaRPr sz="1900">
              <a:latin typeface="SimSun"/>
              <a:cs typeface="SimSun"/>
            </a:endParaRPr>
          </a:p>
          <a:p>
            <a:pPr marL="287020" indent="-274320">
              <a:lnSpc>
                <a:spcPts val="2630"/>
              </a:lnSpc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b="1" dirty="0">
                <a:solidFill>
                  <a:srgbClr val="073D86"/>
                </a:solidFill>
                <a:latin typeface="Microsoft JhengHei"/>
                <a:cs typeface="Microsoft JhengHei"/>
              </a:rPr>
              <a:t>審</a:t>
            </a:r>
            <a:r>
              <a:rPr sz="22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議結</a:t>
            </a:r>
            <a:r>
              <a:rPr sz="22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果</a:t>
            </a:r>
            <a:r>
              <a:rPr sz="22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：</a:t>
            </a:r>
            <a:endParaRPr sz="2200">
              <a:latin typeface="Microsoft JhengHei"/>
              <a:cs typeface="Microsoft JhengHei"/>
            </a:endParaRPr>
          </a:p>
          <a:p>
            <a:pPr marL="286385" marR="5080" indent="-274320">
              <a:lnSpc>
                <a:spcPct val="80000"/>
              </a:lnSpc>
              <a:spcBef>
                <a:spcPts val="47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一、依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別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工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作平等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法3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8(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1)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，對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天</a:t>
            </a:r>
            <a:r>
              <a:rPr sz="1900" spc="5" dirty="0">
                <a:solidFill>
                  <a:srgbClr val="073D86"/>
                </a:solidFill>
                <a:latin typeface="SimSun"/>
                <a:cs typeface="SimSun"/>
              </a:rPr>
              <a:t>龍公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司處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新</a:t>
            </a:r>
            <a:r>
              <a:rPr sz="1900" spc="5" dirty="0">
                <a:solidFill>
                  <a:srgbClr val="073D86"/>
                </a:solidFill>
                <a:latin typeface="SimSun"/>
                <a:cs typeface="SimSun"/>
              </a:rPr>
              <a:t>台</a:t>
            </a:r>
            <a:r>
              <a:rPr sz="1900" spc="-20" dirty="0">
                <a:solidFill>
                  <a:srgbClr val="073D86"/>
                </a:solidFill>
                <a:latin typeface="SimSun"/>
                <a:cs typeface="SimSun"/>
              </a:rPr>
              <a:t>幣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1</a:t>
            </a:r>
            <a:r>
              <a:rPr sz="1900" spc="5" dirty="0">
                <a:solidFill>
                  <a:srgbClr val="073D86"/>
                </a:solidFill>
                <a:latin typeface="SimSun"/>
                <a:cs typeface="SimSun"/>
              </a:rPr>
              <a:t>0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萬元整</a:t>
            </a:r>
            <a:r>
              <a:rPr sz="19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900" spc="-5" dirty="0">
                <a:solidFill>
                  <a:srgbClr val="073D86"/>
                </a:solidFill>
                <a:latin typeface="SimSun"/>
                <a:cs typeface="SimSun"/>
              </a:rPr>
              <a:t>罰 緩。</a:t>
            </a:r>
            <a:endParaRPr sz="19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9416" y="6345123"/>
            <a:ext cx="187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t>58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6072" y="594106"/>
            <a:ext cx="6451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20" dirty="0">
                <a:latin typeface="Microsoft JhengHei"/>
                <a:cs typeface="Microsoft JhengHei"/>
              </a:rPr>
              <a:t>3.7-4</a:t>
            </a:r>
            <a:r>
              <a:rPr b="1" dirty="0">
                <a:latin typeface="Microsoft JhengHei"/>
                <a:cs typeface="Microsoft JhengHei"/>
              </a:rPr>
              <a:t>職場性</a:t>
            </a:r>
            <a:r>
              <a:rPr b="1" spc="-25" dirty="0">
                <a:latin typeface="Microsoft JhengHei"/>
                <a:cs typeface="Microsoft JhengHei"/>
              </a:rPr>
              <a:t>騷</a:t>
            </a:r>
            <a:r>
              <a:rPr b="1" dirty="0">
                <a:latin typeface="Microsoft JhengHei"/>
                <a:cs typeface="Microsoft JhengHei"/>
              </a:rPr>
              <a:t>擾申訴</a:t>
            </a:r>
            <a:r>
              <a:rPr b="1" spc="-25" dirty="0">
                <a:latin typeface="Microsoft JhengHei"/>
                <a:cs typeface="Microsoft JhengHei"/>
              </a:rPr>
              <a:t>案</a:t>
            </a:r>
            <a:r>
              <a:rPr b="1" dirty="0">
                <a:latin typeface="Microsoft JhengHei"/>
                <a:cs typeface="Microsoft JhengHei"/>
              </a:rPr>
              <a:t>件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0977" y="543560"/>
            <a:ext cx="86607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5" dirty="0">
                <a:solidFill>
                  <a:srgbClr val="000000"/>
                </a:solidFill>
                <a:latin typeface="Microsoft JhengHei"/>
                <a:cs typeface="Microsoft JhengHei"/>
              </a:rPr>
              <a:t>發</a:t>
            </a:r>
            <a:r>
              <a:rPr sz="3400" b="1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生職</a:t>
            </a:r>
            <a:r>
              <a:rPr sz="3400" b="1" spc="5" dirty="0">
                <a:solidFill>
                  <a:srgbClr val="000000"/>
                </a:solidFill>
                <a:latin typeface="Microsoft JhengHei"/>
                <a:cs typeface="Microsoft JhengHei"/>
              </a:rPr>
              <a:t>場</a:t>
            </a:r>
            <a:r>
              <a:rPr sz="3400" b="1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性騷</a:t>
            </a:r>
            <a:r>
              <a:rPr sz="3400" b="1" spc="5" dirty="0">
                <a:solidFill>
                  <a:srgbClr val="000000"/>
                </a:solidFill>
                <a:latin typeface="Microsoft JhengHei"/>
                <a:cs typeface="Microsoft JhengHei"/>
              </a:rPr>
              <a:t>擾</a:t>
            </a:r>
            <a:r>
              <a:rPr sz="3400" b="1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事件</a:t>
            </a:r>
            <a:r>
              <a:rPr sz="3400" b="1" spc="5" dirty="0">
                <a:solidFill>
                  <a:srgbClr val="000000"/>
                </a:solidFill>
                <a:latin typeface="Microsoft JhengHei"/>
                <a:cs typeface="Microsoft JhengHei"/>
              </a:rPr>
              <a:t>，</a:t>
            </a:r>
            <a:r>
              <a:rPr sz="3400" b="1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勞雇</a:t>
            </a:r>
            <a:r>
              <a:rPr sz="3400" b="1" spc="5" dirty="0">
                <a:solidFill>
                  <a:srgbClr val="000000"/>
                </a:solidFill>
                <a:latin typeface="Microsoft JhengHei"/>
                <a:cs typeface="Microsoft JhengHei"/>
              </a:rPr>
              <a:t>雙</a:t>
            </a:r>
            <a:r>
              <a:rPr sz="3400" b="1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方應</a:t>
            </a:r>
            <a:r>
              <a:rPr sz="3400" b="1" spc="5" dirty="0">
                <a:solidFill>
                  <a:srgbClr val="000000"/>
                </a:solidFill>
                <a:latin typeface="Microsoft JhengHei"/>
                <a:cs typeface="Microsoft JhengHei"/>
              </a:rPr>
              <a:t>如</a:t>
            </a:r>
            <a:r>
              <a:rPr sz="3400" b="1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何處</a:t>
            </a:r>
            <a:r>
              <a:rPr sz="3400" b="1" spc="5" dirty="0">
                <a:solidFill>
                  <a:srgbClr val="000000"/>
                </a:solidFill>
                <a:latin typeface="Microsoft JhengHei"/>
                <a:cs typeface="Microsoft JhengHei"/>
              </a:rPr>
              <a:t>理</a:t>
            </a:r>
            <a:r>
              <a:rPr sz="3400" b="1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？</a:t>
            </a:r>
            <a:endParaRPr sz="3400">
              <a:latin typeface="Microsoft JhengHei"/>
              <a:cs typeface="Microsoft JhengHe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3039" y="1835911"/>
            <a:ext cx="202691" cy="2133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50594" y="1721611"/>
            <a:ext cx="6706234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一、勞工在面對職場性騷擾應採取的應對方式</a:t>
            </a:r>
            <a:endParaRPr sz="2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步驟1:嚴詞拒絕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步驟2: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告知可信任之人、蒐集並紀錄性騷擾事件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步驟3:循事業單位內部申訴、救濟處理管道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步驟4:向主管機關申訴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9544" y="6308547"/>
            <a:ext cx="209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59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2223" y="2499817"/>
            <a:ext cx="510667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當</a:t>
            </a:r>
            <a:r>
              <a:rPr sz="5000" b="1" spc="-10" dirty="0">
                <a:solidFill>
                  <a:srgbClr val="073D86"/>
                </a:solidFill>
                <a:latin typeface="Microsoft JhengHei"/>
                <a:cs typeface="Microsoft JhengHei"/>
              </a:rPr>
              <a:t>遇</a:t>
            </a:r>
            <a:r>
              <a:rPr sz="50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到</a:t>
            </a:r>
            <a:r>
              <a:rPr sz="5000" b="1" spc="-10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50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騷</a:t>
            </a:r>
            <a:r>
              <a:rPr sz="5000" b="1" spc="-10" dirty="0">
                <a:solidFill>
                  <a:srgbClr val="073D86"/>
                </a:solidFill>
                <a:latin typeface="Microsoft JhengHei"/>
                <a:cs typeface="Microsoft JhengHei"/>
              </a:rPr>
              <a:t>擾</a:t>
            </a:r>
            <a:r>
              <a:rPr sz="50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時？</a:t>
            </a:r>
            <a:endParaRPr sz="5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9416" y="6345123"/>
            <a:ext cx="187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t>60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5FAF22B0-1CB2-A400-6A8A-BC223C7B1BB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198" y="313690"/>
            <a:ext cx="7136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28700" algn="l"/>
              </a:tabLst>
            </a:pPr>
            <a:r>
              <a:rPr sz="4000" b="1" spc="-280" dirty="0">
                <a:latin typeface="Microsoft JhengHei"/>
                <a:cs typeface="Microsoft JhengHei"/>
              </a:rPr>
              <a:t>Q1</a:t>
            </a:r>
            <a:r>
              <a:rPr sz="4000" b="1" spc="-105" dirty="0">
                <a:latin typeface="Microsoft JhengHei"/>
                <a:cs typeface="Microsoft JhengHei"/>
              </a:rPr>
              <a:t>.</a:t>
            </a:r>
            <a:r>
              <a:rPr sz="4000" b="1" dirty="0">
                <a:latin typeface="Microsoft JhengHei"/>
                <a:cs typeface="Microsoft JhengHei"/>
              </a:rPr>
              <a:t>	</a:t>
            </a:r>
            <a:r>
              <a:rPr sz="4000" b="1" spc="-5" dirty="0">
                <a:latin typeface="Microsoft JhengHei"/>
                <a:cs typeface="Microsoft JhengHei"/>
              </a:rPr>
              <a:t>請</a:t>
            </a:r>
            <a:r>
              <a:rPr sz="4000" b="1" dirty="0">
                <a:latin typeface="Microsoft JhengHei"/>
                <a:cs typeface="Microsoft JhengHei"/>
              </a:rPr>
              <a:t>問</a:t>
            </a:r>
            <a:r>
              <a:rPr sz="4000" b="1" spc="-5" dirty="0">
                <a:latin typeface="Microsoft JhengHei"/>
                <a:cs typeface="Microsoft JhengHei"/>
              </a:rPr>
              <a:t>你曾</a:t>
            </a:r>
            <a:r>
              <a:rPr sz="4000" b="1" dirty="0">
                <a:latin typeface="Microsoft JhengHei"/>
                <a:cs typeface="Microsoft JhengHei"/>
              </a:rPr>
              <a:t>遭</a:t>
            </a:r>
            <a:r>
              <a:rPr sz="4000" b="1" spc="-5" dirty="0">
                <a:latin typeface="Microsoft JhengHei"/>
                <a:cs typeface="Microsoft JhengHei"/>
              </a:rPr>
              <a:t>遇過</a:t>
            </a:r>
            <a:r>
              <a:rPr sz="4000" b="1" dirty="0">
                <a:latin typeface="Microsoft JhengHei"/>
                <a:cs typeface="Microsoft JhengHei"/>
              </a:rPr>
              <a:t>性</a:t>
            </a:r>
            <a:r>
              <a:rPr sz="4000" b="1" spc="-5" dirty="0">
                <a:latin typeface="Microsoft JhengHei"/>
                <a:cs typeface="Microsoft JhengHei"/>
              </a:rPr>
              <a:t>騷擾</a:t>
            </a:r>
            <a:r>
              <a:rPr sz="4000" b="1" dirty="0">
                <a:latin typeface="Microsoft JhengHei"/>
                <a:cs typeface="Microsoft JhengHei"/>
              </a:rPr>
              <a:t>嗎</a:t>
            </a:r>
            <a:r>
              <a:rPr sz="4000" b="1" spc="-5" dirty="0">
                <a:latin typeface="Microsoft JhengHei"/>
                <a:cs typeface="Microsoft JhengHei"/>
              </a:rPr>
              <a:t>？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3640" y="6344443"/>
            <a:ext cx="15684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pPr marL="38100">
                <a:lnSpc>
                  <a:spcPct val="100000"/>
                </a:lnSpc>
                <a:spcBef>
                  <a:spcPts val="100"/>
                </a:spcBef>
              </a:pPr>
              <a:t>6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3777" y="2602484"/>
            <a:ext cx="3627120" cy="28562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480"/>
              </a:spcBef>
              <a:buClr>
                <a:srgbClr val="30B6FC"/>
              </a:buClr>
              <a:buFont typeface="Symbol"/>
              <a:buChar char=""/>
              <a:tabLst>
                <a:tab pos="2743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有，被認識的人性騷擾。</a:t>
            </a:r>
            <a:endParaRPr sz="2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3600" baseline="-2314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spc="457" baseline="-2314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36.8</a:t>
            </a:r>
            <a:r>
              <a:rPr sz="3600" spc="-7" baseline="2314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3600" baseline="2314">
              <a:latin typeface="SimSun"/>
              <a:cs typeface="SimSun"/>
            </a:endParaRPr>
          </a:p>
          <a:p>
            <a:pPr marL="274320" indent="-274320">
              <a:lnSpc>
                <a:spcPct val="100000"/>
              </a:lnSpc>
              <a:spcBef>
                <a:spcPts val="195"/>
              </a:spcBef>
              <a:buClr>
                <a:srgbClr val="30B6FC"/>
              </a:buClr>
              <a:buFont typeface="Symbol"/>
              <a:buChar char=""/>
              <a:tabLst>
                <a:tab pos="274320" algn="l"/>
              </a:tabLst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有，被陌生人性騷擾。</a:t>
            </a:r>
            <a:endParaRPr sz="2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3600" baseline="-2314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spc="465" baseline="-2314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38.5</a:t>
            </a:r>
            <a:r>
              <a:rPr sz="3600" spc="-7" baseline="2314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3600" baseline="2314">
              <a:latin typeface="SimSun"/>
              <a:cs typeface="SimSun"/>
            </a:endParaRPr>
          </a:p>
          <a:p>
            <a:pPr marL="274320" indent="-274320">
              <a:lnSpc>
                <a:spcPct val="100000"/>
              </a:lnSpc>
              <a:spcBef>
                <a:spcPts val="190"/>
              </a:spcBef>
              <a:buClr>
                <a:srgbClr val="30B6FC"/>
              </a:buClr>
              <a:buFont typeface="Symbol"/>
              <a:buChar char=""/>
              <a:tabLst>
                <a:tab pos="2743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沒有遇過。</a:t>
            </a:r>
            <a:endParaRPr sz="2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3600" baseline="-2314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spc="457" baseline="-2314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24.7</a:t>
            </a:r>
            <a:r>
              <a:rPr sz="3600" baseline="2314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3600" baseline="2314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8F475D2B-3ED4-2659-2A16-2911CDAF9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" y="2633472"/>
            <a:ext cx="1431797" cy="14119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1382" y="3073654"/>
            <a:ext cx="736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勇敢</a:t>
            </a:r>
            <a:endParaRPr sz="2800">
              <a:latin typeface="Microsoft JhengHei"/>
              <a:cs typeface="Microsoft Jheng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63077" y="2672905"/>
            <a:ext cx="6522084" cy="843280"/>
            <a:chOff x="1763077" y="2672905"/>
            <a:chExt cx="6522084" cy="843280"/>
          </a:xfrm>
        </p:grpSpPr>
        <p:sp>
          <p:nvSpPr>
            <p:cNvPr id="5" name="object 5"/>
            <p:cNvSpPr/>
            <p:nvPr/>
          </p:nvSpPr>
          <p:spPr>
            <a:xfrm>
              <a:off x="1767839" y="2677667"/>
              <a:ext cx="6512559" cy="833755"/>
            </a:xfrm>
            <a:custGeom>
              <a:avLst/>
              <a:gdLst/>
              <a:ahLst/>
              <a:cxnLst/>
              <a:rect l="l" t="t" r="r" b="b"/>
              <a:pathLst>
                <a:path w="6512559" h="833754">
                  <a:moveTo>
                    <a:pt x="6373114" y="0"/>
                  </a:moveTo>
                  <a:lnTo>
                    <a:pt x="0" y="0"/>
                  </a:lnTo>
                  <a:lnTo>
                    <a:pt x="0" y="833628"/>
                  </a:lnTo>
                  <a:lnTo>
                    <a:pt x="6373114" y="833628"/>
                  </a:lnTo>
                  <a:lnTo>
                    <a:pt x="6417019" y="826542"/>
                  </a:lnTo>
                  <a:lnTo>
                    <a:pt x="6455158" y="806813"/>
                  </a:lnTo>
                  <a:lnTo>
                    <a:pt x="6485237" y="776734"/>
                  </a:lnTo>
                  <a:lnTo>
                    <a:pt x="6504966" y="738595"/>
                  </a:lnTo>
                  <a:lnTo>
                    <a:pt x="6512052" y="694690"/>
                  </a:lnTo>
                  <a:lnTo>
                    <a:pt x="6512052" y="138937"/>
                  </a:lnTo>
                  <a:lnTo>
                    <a:pt x="6504966" y="95032"/>
                  </a:lnTo>
                  <a:lnTo>
                    <a:pt x="6485237" y="56893"/>
                  </a:lnTo>
                  <a:lnTo>
                    <a:pt x="6455158" y="26814"/>
                  </a:lnTo>
                  <a:lnTo>
                    <a:pt x="6417019" y="7085"/>
                  </a:lnTo>
                  <a:lnTo>
                    <a:pt x="63731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7839" y="2677667"/>
              <a:ext cx="6512559" cy="833755"/>
            </a:xfrm>
            <a:custGeom>
              <a:avLst/>
              <a:gdLst/>
              <a:ahLst/>
              <a:cxnLst/>
              <a:rect l="l" t="t" r="r" b="b"/>
              <a:pathLst>
                <a:path w="6512559" h="833754">
                  <a:moveTo>
                    <a:pt x="6512052" y="138937"/>
                  </a:moveTo>
                  <a:lnTo>
                    <a:pt x="6512052" y="694690"/>
                  </a:lnTo>
                  <a:lnTo>
                    <a:pt x="6504966" y="738595"/>
                  </a:lnTo>
                  <a:lnTo>
                    <a:pt x="6485237" y="776734"/>
                  </a:lnTo>
                  <a:lnTo>
                    <a:pt x="6455158" y="806813"/>
                  </a:lnTo>
                  <a:lnTo>
                    <a:pt x="6417019" y="826542"/>
                  </a:lnTo>
                  <a:lnTo>
                    <a:pt x="6373114" y="833628"/>
                  </a:lnTo>
                  <a:lnTo>
                    <a:pt x="0" y="833628"/>
                  </a:lnTo>
                  <a:lnTo>
                    <a:pt x="0" y="0"/>
                  </a:lnTo>
                  <a:lnTo>
                    <a:pt x="6373114" y="0"/>
                  </a:lnTo>
                  <a:lnTo>
                    <a:pt x="6417019" y="7085"/>
                  </a:lnTo>
                  <a:lnTo>
                    <a:pt x="6455158" y="26814"/>
                  </a:lnTo>
                  <a:lnTo>
                    <a:pt x="6485237" y="56893"/>
                  </a:lnTo>
                  <a:lnTo>
                    <a:pt x="6504966" y="95032"/>
                  </a:lnTo>
                  <a:lnTo>
                    <a:pt x="6512052" y="138937"/>
                  </a:lnTo>
                  <a:close/>
                </a:path>
              </a:pathLst>
            </a:custGeom>
            <a:ln w="9524">
              <a:solidFill>
                <a:srgbClr val="A4D0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98142" y="2628747"/>
            <a:ext cx="6102350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95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000" dirty="0">
                <a:latin typeface="Microsoft JhengHei"/>
                <a:cs typeface="Microsoft JhengHei"/>
              </a:rPr>
              <a:t>相信自己的直覺，不要</a:t>
            </a:r>
            <a:r>
              <a:rPr sz="2000" spc="-15" dirty="0">
                <a:latin typeface="Microsoft JhengHei"/>
                <a:cs typeface="Microsoft JhengHei"/>
              </a:rPr>
              <a:t>自</a:t>
            </a:r>
            <a:r>
              <a:rPr sz="2000" dirty="0">
                <a:latin typeface="Microsoft JhengHei"/>
                <a:cs typeface="Microsoft JhengHei"/>
              </a:rPr>
              <a:t>認為</a:t>
            </a:r>
            <a:r>
              <a:rPr sz="2000" spc="-15" dirty="0">
                <a:latin typeface="Microsoft JhengHei"/>
                <a:cs typeface="Microsoft JhengHei"/>
              </a:rPr>
              <a:t>神</a:t>
            </a:r>
            <a:r>
              <a:rPr sz="2000" dirty="0">
                <a:latin typeface="Microsoft JhengHei"/>
                <a:cs typeface="Microsoft JhengHei"/>
              </a:rPr>
              <a:t>經過</a:t>
            </a:r>
            <a:r>
              <a:rPr sz="2000" spc="-15" dirty="0">
                <a:latin typeface="Microsoft JhengHei"/>
                <a:cs typeface="Microsoft JhengHei"/>
              </a:rPr>
              <a:t>敏</a:t>
            </a:r>
            <a:r>
              <a:rPr sz="2000" dirty="0">
                <a:latin typeface="Microsoft JhengHei"/>
                <a:cs typeface="Microsoft JhengHei"/>
              </a:rPr>
              <a:t>而委</a:t>
            </a:r>
            <a:r>
              <a:rPr sz="2000" spc="-15" dirty="0">
                <a:latin typeface="Microsoft JhengHei"/>
                <a:cs typeface="Microsoft JhengHei"/>
              </a:rPr>
              <a:t>屈</a:t>
            </a:r>
            <a:r>
              <a:rPr sz="2000" dirty="0">
                <a:latin typeface="Microsoft JhengHei"/>
                <a:cs typeface="Microsoft JhengHei"/>
              </a:rPr>
              <a:t>自己。 千萬不要自責或遲疑。</a:t>
            </a:r>
            <a:endParaRPr sz="2000">
              <a:latin typeface="Microsoft JhengHei"/>
              <a:cs typeface="Microsoft JhengHe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" y="3715511"/>
            <a:ext cx="1431797" cy="141198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51382" y="4156328"/>
            <a:ext cx="736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制止</a:t>
            </a:r>
            <a:endParaRPr sz="28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63077" y="3754945"/>
            <a:ext cx="6522084" cy="843280"/>
            <a:chOff x="1763077" y="3754945"/>
            <a:chExt cx="6522084" cy="843280"/>
          </a:xfrm>
        </p:grpSpPr>
        <p:sp>
          <p:nvSpPr>
            <p:cNvPr id="11" name="object 11"/>
            <p:cNvSpPr/>
            <p:nvPr/>
          </p:nvSpPr>
          <p:spPr>
            <a:xfrm>
              <a:off x="1767839" y="3759708"/>
              <a:ext cx="6512559" cy="833755"/>
            </a:xfrm>
            <a:custGeom>
              <a:avLst/>
              <a:gdLst/>
              <a:ahLst/>
              <a:cxnLst/>
              <a:rect l="l" t="t" r="r" b="b"/>
              <a:pathLst>
                <a:path w="6512559" h="833754">
                  <a:moveTo>
                    <a:pt x="6373114" y="0"/>
                  </a:moveTo>
                  <a:lnTo>
                    <a:pt x="0" y="0"/>
                  </a:lnTo>
                  <a:lnTo>
                    <a:pt x="0" y="833628"/>
                  </a:lnTo>
                  <a:lnTo>
                    <a:pt x="6373114" y="833628"/>
                  </a:lnTo>
                  <a:lnTo>
                    <a:pt x="6417019" y="826542"/>
                  </a:lnTo>
                  <a:lnTo>
                    <a:pt x="6455158" y="806813"/>
                  </a:lnTo>
                  <a:lnTo>
                    <a:pt x="6485237" y="776734"/>
                  </a:lnTo>
                  <a:lnTo>
                    <a:pt x="6504966" y="738595"/>
                  </a:lnTo>
                  <a:lnTo>
                    <a:pt x="6512052" y="694690"/>
                  </a:lnTo>
                  <a:lnTo>
                    <a:pt x="6512052" y="138938"/>
                  </a:lnTo>
                  <a:lnTo>
                    <a:pt x="6504966" y="95032"/>
                  </a:lnTo>
                  <a:lnTo>
                    <a:pt x="6485237" y="56893"/>
                  </a:lnTo>
                  <a:lnTo>
                    <a:pt x="6455158" y="26814"/>
                  </a:lnTo>
                  <a:lnTo>
                    <a:pt x="6417019" y="7085"/>
                  </a:lnTo>
                  <a:lnTo>
                    <a:pt x="63731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7839" y="3759708"/>
              <a:ext cx="6512559" cy="833755"/>
            </a:xfrm>
            <a:custGeom>
              <a:avLst/>
              <a:gdLst/>
              <a:ahLst/>
              <a:cxnLst/>
              <a:rect l="l" t="t" r="r" b="b"/>
              <a:pathLst>
                <a:path w="6512559" h="833754">
                  <a:moveTo>
                    <a:pt x="6512052" y="138938"/>
                  </a:moveTo>
                  <a:lnTo>
                    <a:pt x="6512052" y="694690"/>
                  </a:lnTo>
                  <a:lnTo>
                    <a:pt x="6504966" y="738595"/>
                  </a:lnTo>
                  <a:lnTo>
                    <a:pt x="6485237" y="776734"/>
                  </a:lnTo>
                  <a:lnTo>
                    <a:pt x="6455158" y="806813"/>
                  </a:lnTo>
                  <a:lnTo>
                    <a:pt x="6417019" y="826542"/>
                  </a:lnTo>
                  <a:lnTo>
                    <a:pt x="6373114" y="833628"/>
                  </a:lnTo>
                  <a:lnTo>
                    <a:pt x="0" y="833628"/>
                  </a:lnTo>
                  <a:lnTo>
                    <a:pt x="0" y="0"/>
                  </a:lnTo>
                  <a:lnTo>
                    <a:pt x="6373114" y="0"/>
                  </a:lnTo>
                  <a:lnTo>
                    <a:pt x="6417019" y="7085"/>
                  </a:lnTo>
                  <a:lnTo>
                    <a:pt x="6455158" y="26814"/>
                  </a:lnTo>
                  <a:lnTo>
                    <a:pt x="6485237" y="56893"/>
                  </a:lnTo>
                  <a:lnTo>
                    <a:pt x="6504966" y="95032"/>
                  </a:lnTo>
                  <a:lnTo>
                    <a:pt x="6512052" y="138938"/>
                  </a:lnTo>
                  <a:close/>
                </a:path>
              </a:pathLst>
            </a:custGeom>
            <a:ln w="9524">
              <a:solidFill>
                <a:srgbClr val="E7E2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98142" y="3711041"/>
            <a:ext cx="6102350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95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000" dirty="0">
                <a:latin typeface="Microsoft JhengHei"/>
                <a:cs typeface="Microsoft JhengHei"/>
              </a:rPr>
              <a:t>立即制止性騷擾行為，</a:t>
            </a:r>
            <a:r>
              <a:rPr sz="2000" spc="-15" dirty="0">
                <a:latin typeface="Microsoft JhengHei"/>
                <a:cs typeface="Microsoft JhengHei"/>
              </a:rPr>
              <a:t>明</a:t>
            </a:r>
            <a:r>
              <a:rPr sz="2000" dirty="0">
                <a:latin typeface="Microsoft JhengHei"/>
                <a:cs typeface="Microsoft JhengHei"/>
              </a:rPr>
              <a:t>確告</a:t>
            </a:r>
            <a:r>
              <a:rPr sz="2000" spc="-15" dirty="0">
                <a:latin typeface="Microsoft JhengHei"/>
                <a:cs typeface="Microsoft JhengHei"/>
              </a:rPr>
              <a:t>知</a:t>
            </a:r>
            <a:r>
              <a:rPr sz="2000" dirty="0">
                <a:latin typeface="Microsoft JhengHei"/>
                <a:cs typeface="Microsoft JhengHei"/>
              </a:rPr>
              <a:t>性騷</a:t>
            </a:r>
            <a:r>
              <a:rPr sz="2000" spc="-15" dirty="0">
                <a:latin typeface="Microsoft JhengHei"/>
                <a:cs typeface="Microsoft JhengHei"/>
              </a:rPr>
              <a:t>擾</a:t>
            </a:r>
            <a:r>
              <a:rPr sz="2000" dirty="0">
                <a:latin typeface="Microsoft JhengHei"/>
                <a:cs typeface="Microsoft JhengHei"/>
              </a:rPr>
              <a:t>者已</a:t>
            </a:r>
            <a:r>
              <a:rPr sz="2000" spc="-15" dirty="0">
                <a:latin typeface="Microsoft JhengHei"/>
                <a:cs typeface="Microsoft JhengHei"/>
              </a:rPr>
              <a:t>造</a:t>
            </a:r>
            <a:r>
              <a:rPr sz="2000" dirty="0">
                <a:latin typeface="Microsoft JhengHei"/>
                <a:cs typeface="Microsoft JhengHei"/>
              </a:rPr>
              <a:t>成你不 舒服的感覺，維護「身</a:t>
            </a:r>
            <a:r>
              <a:rPr sz="2000" spc="-15" dirty="0">
                <a:latin typeface="Microsoft JhengHei"/>
                <a:cs typeface="Microsoft JhengHei"/>
              </a:rPr>
              <a:t>體</a:t>
            </a:r>
            <a:r>
              <a:rPr sz="2000" dirty="0">
                <a:latin typeface="Microsoft JhengHei"/>
                <a:cs typeface="Microsoft JhengHei"/>
              </a:rPr>
              <a:t>自主</a:t>
            </a:r>
            <a:r>
              <a:rPr sz="2000" spc="-15" dirty="0">
                <a:latin typeface="Microsoft JhengHei"/>
                <a:cs typeface="Microsoft JhengHei"/>
              </a:rPr>
              <a:t>權</a:t>
            </a:r>
            <a:r>
              <a:rPr sz="2000" dirty="0">
                <a:latin typeface="Microsoft JhengHei"/>
                <a:cs typeface="Microsoft JhengHei"/>
              </a:rPr>
              <a:t>」。</a:t>
            </a:r>
            <a:endParaRPr sz="2000">
              <a:latin typeface="Microsoft JhengHei"/>
              <a:cs typeface="Microsoft JhengHe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" y="4797552"/>
            <a:ext cx="1431797" cy="14119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51382" y="5238699"/>
            <a:ext cx="736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蒐證</a:t>
            </a:r>
            <a:endParaRPr sz="2800">
              <a:latin typeface="Microsoft JhengHei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63077" y="4836985"/>
            <a:ext cx="6522084" cy="843280"/>
            <a:chOff x="1763077" y="4836985"/>
            <a:chExt cx="6522084" cy="843280"/>
          </a:xfrm>
        </p:grpSpPr>
        <p:sp>
          <p:nvSpPr>
            <p:cNvPr id="17" name="object 17"/>
            <p:cNvSpPr/>
            <p:nvPr/>
          </p:nvSpPr>
          <p:spPr>
            <a:xfrm>
              <a:off x="1767839" y="4841747"/>
              <a:ext cx="6512559" cy="833755"/>
            </a:xfrm>
            <a:custGeom>
              <a:avLst/>
              <a:gdLst/>
              <a:ahLst/>
              <a:cxnLst/>
              <a:rect l="l" t="t" r="r" b="b"/>
              <a:pathLst>
                <a:path w="6512559" h="833754">
                  <a:moveTo>
                    <a:pt x="6373114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6373114" y="833627"/>
                  </a:lnTo>
                  <a:lnTo>
                    <a:pt x="6417019" y="826544"/>
                  </a:lnTo>
                  <a:lnTo>
                    <a:pt x="6455158" y="806821"/>
                  </a:lnTo>
                  <a:lnTo>
                    <a:pt x="6485237" y="776745"/>
                  </a:lnTo>
                  <a:lnTo>
                    <a:pt x="6504966" y="738605"/>
                  </a:lnTo>
                  <a:lnTo>
                    <a:pt x="6512052" y="694689"/>
                  </a:lnTo>
                  <a:lnTo>
                    <a:pt x="6512052" y="138937"/>
                  </a:lnTo>
                  <a:lnTo>
                    <a:pt x="6504966" y="95032"/>
                  </a:lnTo>
                  <a:lnTo>
                    <a:pt x="6485237" y="56893"/>
                  </a:lnTo>
                  <a:lnTo>
                    <a:pt x="6455158" y="26814"/>
                  </a:lnTo>
                  <a:lnTo>
                    <a:pt x="6417019" y="7085"/>
                  </a:lnTo>
                  <a:lnTo>
                    <a:pt x="63731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7839" y="4841747"/>
              <a:ext cx="6512559" cy="833755"/>
            </a:xfrm>
            <a:custGeom>
              <a:avLst/>
              <a:gdLst/>
              <a:ahLst/>
              <a:cxnLst/>
              <a:rect l="l" t="t" r="r" b="b"/>
              <a:pathLst>
                <a:path w="6512559" h="833754">
                  <a:moveTo>
                    <a:pt x="6512052" y="138937"/>
                  </a:moveTo>
                  <a:lnTo>
                    <a:pt x="6512052" y="694689"/>
                  </a:lnTo>
                  <a:lnTo>
                    <a:pt x="6504966" y="738605"/>
                  </a:lnTo>
                  <a:lnTo>
                    <a:pt x="6485237" y="776745"/>
                  </a:lnTo>
                  <a:lnTo>
                    <a:pt x="6455158" y="806821"/>
                  </a:lnTo>
                  <a:lnTo>
                    <a:pt x="6417019" y="826544"/>
                  </a:lnTo>
                  <a:lnTo>
                    <a:pt x="6373114" y="833627"/>
                  </a:lnTo>
                  <a:lnTo>
                    <a:pt x="0" y="833627"/>
                  </a:lnTo>
                  <a:lnTo>
                    <a:pt x="0" y="0"/>
                  </a:lnTo>
                  <a:lnTo>
                    <a:pt x="6373114" y="0"/>
                  </a:lnTo>
                  <a:lnTo>
                    <a:pt x="6417019" y="7085"/>
                  </a:lnTo>
                  <a:lnTo>
                    <a:pt x="6455158" y="26814"/>
                  </a:lnTo>
                  <a:lnTo>
                    <a:pt x="6485237" y="56893"/>
                  </a:lnTo>
                  <a:lnTo>
                    <a:pt x="6504966" y="95032"/>
                  </a:lnTo>
                  <a:lnTo>
                    <a:pt x="6512052" y="138937"/>
                  </a:lnTo>
                  <a:close/>
                </a:path>
              </a:pathLst>
            </a:custGeom>
            <a:ln w="9524">
              <a:solidFill>
                <a:srgbClr val="F5C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98142" y="4693005"/>
            <a:ext cx="3307079" cy="94996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35"/>
              </a:spcBef>
              <a:buChar char="•"/>
              <a:tabLst>
                <a:tab pos="241935" algn="l"/>
              </a:tabLst>
            </a:pPr>
            <a:r>
              <a:rPr sz="2000" dirty="0">
                <a:latin typeface="Microsoft JhengHei"/>
                <a:cs typeface="Microsoft JhengHei"/>
              </a:rPr>
              <a:t>告知可信任親友並做紀</a:t>
            </a:r>
            <a:r>
              <a:rPr sz="2000" spc="-15" dirty="0">
                <a:latin typeface="Microsoft JhengHei"/>
                <a:cs typeface="Microsoft JhengHei"/>
              </a:rPr>
              <a:t>錄</a:t>
            </a:r>
            <a:r>
              <a:rPr sz="2000" dirty="0">
                <a:latin typeface="Microsoft JhengHei"/>
                <a:cs typeface="Microsoft JhengHei"/>
              </a:rPr>
              <a:t>。</a:t>
            </a:r>
            <a:endParaRPr sz="2000">
              <a:latin typeface="Microsoft JhengHei"/>
              <a:cs typeface="Microsoft JhengHei"/>
            </a:endParaRPr>
          </a:p>
          <a:p>
            <a:pPr marL="241300" indent="-229235">
              <a:lnSpc>
                <a:spcPct val="100000"/>
              </a:lnSpc>
              <a:spcBef>
                <a:spcPts val="1240"/>
              </a:spcBef>
              <a:buChar char="•"/>
              <a:tabLst>
                <a:tab pos="241935" algn="l"/>
              </a:tabLst>
            </a:pPr>
            <a:r>
              <a:rPr sz="2000" dirty="0">
                <a:latin typeface="Microsoft JhengHei"/>
                <a:cs typeface="Microsoft JhengHei"/>
              </a:rPr>
              <a:t>蒐證以利申訴時舉證用。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884170" y="594106"/>
            <a:ext cx="3378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性騷擾</a:t>
            </a:r>
            <a:r>
              <a:rPr spc="-25" dirty="0"/>
              <a:t>的</a:t>
            </a:r>
            <a:r>
              <a:rPr dirty="0"/>
              <a:t>防治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433" y="2695448"/>
            <a:ext cx="7241540" cy="2162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144145" indent="-93345" algn="just">
              <a:lnSpc>
                <a:spcPct val="100200"/>
              </a:lnSpc>
              <a:spcBef>
                <a:spcPts val="95"/>
              </a:spcBef>
            </a:pPr>
            <a:r>
              <a:rPr sz="2600" spc="10" dirty="0">
                <a:solidFill>
                  <a:srgbClr val="073D86"/>
                </a:solidFill>
                <a:latin typeface="SimSun"/>
                <a:cs typeface="SimSun"/>
              </a:rPr>
              <a:t>尋求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情</a:t>
            </a:r>
            <a:r>
              <a:rPr sz="2600" spc="-15" dirty="0">
                <a:solidFill>
                  <a:srgbClr val="073D86"/>
                </a:solidFill>
                <a:latin typeface="SimSun"/>
                <a:cs typeface="SimSun"/>
              </a:rPr>
              <a:t>緒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支持</a:t>
            </a:r>
            <a:r>
              <a:rPr sz="2600" spc="-15" dirty="0">
                <a:solidFill>
                  <a:srgbClr val="073D86"/>
                </a:solidFill>
                <a:latin typeface="SimSun"/>
                <a:cs typeface="SimSun"/>
              </a:rPr>
              <a:t>：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你可</a:t>
            </a:r>
            <a:r>
              <a:rPr sz="2600" spc="-15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向朋</a:t>
            </a:r>
            <a:r>
              <a:rPr sz="2600" spc="-15" dirty="0">
                <a:solidFill>
                  <a:srgbClr val="073D86"/>
                </a:solidFill>
                <a:latin typeface="SimSun"/>
                <a:cs typeface="SimSun"/>
              </a:rPr>
              <a:t>友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或同</a:t>
            </a:r>
            <a:r>
              <a:rPr sz="2600" spc="-15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說出</a:t>
            </a:r>
            <a:r>
              <a:rPr sz="2600" spc="-15" dirty="0">
                <a:solidFill>
                  <a:srgbClr val="073D86"/>
                </a:solidFill>
                <a:latin typeface="SimSun"/>
                <a:cs typeface="SimSun"/>
              </a:rPr>
              <a:t>自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己的 感受，</a:t>
            </a:r>
            <a:r>
              <a:rPr sz="2600" spc="-15" dirty="0">
                <a:solidFill>
                  <a:srgbClr val="073D86"/>
                </a:solidFill>
                <a:latin typeface="SimSun"/>
                <a:cs typeface="SimSun"/>
              </a:rPr>
              <a:t>不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要因此</a:t>
            </a:r>
            <a:r>
              <a:rPr sz="2600" spc="-15" dirty="0">
                <a:solidFill>
                  <a:srgbClr val="073D86"/>
                </a:solidFill>
                <a:latin typeface="SimSun"/>
                <a:cs typeface="SimSun"/>
              </a:rPr>
              <a:t>自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責、失</a:t>
            </a:r>
            <a:r>
              <a:rPr sz="2600" spc="-15" dirty="0">
                <a:solidFill>
                  <a:srgbClr val="073D86"/>
                </a:solidFill>
                <a:latin typeface="SimSun"/>
                <a:cs typeface="SimSun"/>
              </a:rPr>
              <a:t>去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信心，</a:t>
            </a:r>
            <a:r>
              <a:rPr sz="2600" spc="-1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任何羞</a:t>
            </a:r>
            <a:r>
              <a:rPr sz="2600" spc="-15" dirty="0">
                <a:solidFill>
                  <a:srgbClr val="073D86"/>
                </a:solidFill>
                <a:latin typeface="SimSun"/>
                <a:cs typeface="SimSun"/>
              </a:rPr>
              <a:t>愧</a:t>
            </a:r>
            <a:r>
              <a:rPr sz="2600" dirty="0">
                <a:solidFill>
                  <a:srgbClr val="073D86"/>
                </a:solidFill>
                <a:latin typeface="SimSun"/>
                <a:cs typeface="SimSun"/>
              </a:rPr>
              <a:t>。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實記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錄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每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次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性騷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，作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訴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之用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內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容包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括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：  (1)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件發生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的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過</a:t>
            </a:r>
            <a:r>
              <a:rPr sz="2200" spc="15" dirty="0">
                <a:solidFill>
                  <a:srgbClr val="073D86"/>
                </a:solidFill>
                <a:latin typeface="SimSun"/>
                <a:cs typeface="SimSun"/>
              </a:rPr>
              <a:t>程</a:t>
            </a:r>
            <a:r>
              <a:rPr sz="2200" spc="-15" dirty="0">
                <a:solidFill>
                  <a:srgbClr val="073D86"/>
                </a:solidFill>
                <a:latin typeface="SimSun"/>
                <a:cs typeface="SimSun"/>
              </a:rPr>
              <a:t>(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人、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、時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地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物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)</a:t>
            </a:r>
            <a:endParaRPr sz="2200">
              <a:latin typeface="SimSun"/>
              <a:cs typeface="SimSun"/>
            </a:endParaRPr>
          </a:p>
          <a:p>
            <a:pPr marL="525780" indent="-421005">
              <a:lnSpc>
                <a:spcPct val="100000"/>
              </a:lnSpc>
              <a:buSzPct val="95454"/>
              <a:buAutoNum type="arabicParenBoth" startAt="2"/>
              <a:tabLst>
                <a:tab pos="526415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受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害者對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於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這件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的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感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覺及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法</a:t>
            </a:r>
            <a:endParaRPr sz="2200">
              <a:latin typeface="SimSun"/>
              <a:cs typeface="SimSun"/>
            </a:endParaRPr>
          </a:p>
          <a:p>
            <a:pPr marL="525780" indent="-421005">
              <a:lnSpc>
                <a:spcPct val="100000"/>
              </a:lnSpc>
              <a:buSzPct val="95454"/>
              <a:buAutoNum type="arabicParenBoth" startAt="2"/>
              <a:tabLst>
                <a:tab pos="526415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受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害者的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望，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如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為人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停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止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擾行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道歉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等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2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62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6350" y="225043"/>
            <a:ext cx="6630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5" dirty="0">
                <a:solidFill>
                  <a:srgbClr val="30B6FC"/>
                </a:solidFill>
                <a:latin typeface="Microsoft JhengHei"/>
                <a:cs typeface="Microsoft JhengHei"/>
              </a:rPr>
              <a:t>當</a:t>
            </a:r>
            <a:r>
              <a:rPr sz="4000" b="1" spc="-5" dirty="0">
                <a:solidFill>
                  <a:srgbClr val="30B6FC"/>
                </a:solidFill>
                <a:latin typeface="Microsoft JhengHei"/>
                <a:cs typeface="Microsoft JhengHei"/>
              </a:rPr>
              <a:t>遇到</a:t>
            </a:r>
            <a:r>
              <a:rPr sz="4000" b="1" spc="10" dirty="0">
                <a:solidFill>
                  <a:srgbClr val="30B6FC"/>
                </a:solidFill>
                <a:latin typeface="Microsoft JhengHei"/>
                <a:cs typeface="Microsoft JhengHei"/>
              </a:rPr>
              <a:t>性</a:t>
            </a:r>
            <a:r>
              <a:rPr sz="4000" b="1" spc="-5" dirty="0">
                <a:solidFill>
                  <a:srgbClr val="30B6FC"/>
                </a:solidFill>
                <a:latin typeface="Microsoft JhengHei"/>
                <a:cs typeface="Microsoft JhengHei"/>
              </a:rPr>
              <a:t>騷擾</a:t>
            </a:r>
            <a:r>
              <a:rPr sz="4000" b="1" spc="10" dirty="0">
                <a:solidFill>
                  <a:srgbClr val="30B6FC"/>
                </a:solidFill>
                <a:latin typeface="Microsoft JhengHei"/>
                <a:cs typeface="Microsoft JhengHei"/>
              </a:rPr>
              <a:t>後</a:t>
            </a:r>
            <a:r>
              <a:rPr sz="4000" b="1" spc="-5" dirty="0">
                <a:solidFill>
                  <a:srgbClr val="30B6FC"/>
                </a:solidFill>
                <a:latin typeface="Microsoft JhengHei"/>
                <a:cs typeface="Microsoft JhengHei"/>
              </a:rPr>
              <a:t>，如</a:t>
            </a:r>
            <a:r>
              <a:rPr sz="4000" b="1" spc="10" dirty="0">
                <a:solidFill>
                  <a:srgbClr val="30B6FC"/>
                </a:solidFill>
                <a:latin typeface="Microsoft JhengHei"/>
                <a:cs typeface="Microsoft JhengHei"/>
              </a:rPr>
              <a:t>何</a:t>
            </a:r>
            <a:r>
              <a:rPr sz="4000" b="1" spc="-5" dirty="0">
                <a:solidFill>
                  <a:srgbClr val="30B6FC"/>
                </a:solidFill>
                <a:latin typeface="Microsoft JhengHei"/>
                <a:cs typeface="Microsoft JhengHei"/>
              </a:rPr>
              <a:t>處理？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94CC20FB-CB83-A7F9-60F5-57EC0AD7E29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31439"/>
            <a:ext cx="7283450" cy="2774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375"/>
              </a:lnSpc>
              <a:spcBef>
                <a:spcPts val="9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求證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及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其他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證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據：</a:t>
            </a:r>
            <a:endParaRPr sz="2200">
              <a:latin typeface="SimSun"/>
              <a:cs typeface="SimSun"/>
            </a:endParaRPr>
          </a:p>
          <a:p>
            <a:pPr marL="286385" marR="5080">
              <a:lnSpc>
                <a:spcPts val="2110"/>
              </a:lnSpc>
              <a:spcBef>
                <a:spcPts val="245"/>
              </a:spcBef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錄音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蒐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證方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式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時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應同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時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注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意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刑法</a:t>
            </a:r>
            <a:r>
              <a:rPr sz="2200" spc="35" dirty="0">
                <a:solidFill>
                  <a:srgbClr val="073D86"/>
                </a:solidFill>
                <a:latin typeface="SimSun"/>
                <a:cs typeface="SimSun"/>
              </a:rPr>
              <a:t>第</a:t>
            </a:r>
            <a:r>
              <a:rPr sz="2200" spc="-10" dirty="0">
                <a:solidFill>
                  <a:srgbClr val="073D86"/>
                </a:solidFill>
                <a:latin typeface="SimSun"/>
                <a:cs typeface="SimSun"/>
              </a:rPr>
              <a:t>315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條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1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妨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 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秘密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罪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規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定，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建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議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自己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對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話的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方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時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再錄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，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由同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人與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話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時錄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200">
              <a:latin typeface="SimSun"/>
              <a:cs typeface="SimSun"/>
            </a:endParaRPr>
          </a:p>
          <a:p>
            <a:pPr marL="286385" marR="281940" algn="just">
              <a:lnSpc>
                <a:spcPct val="80000"/>
              </a:lnSpc>
              <a:spcBef>
                <a:spcPts val="25"/>
              </a:spcBef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向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管轄單位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訴：如適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用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性騷擾防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治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法者，向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為人所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屬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單位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提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出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訴，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不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知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不明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者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向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警察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報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案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或向場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主人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提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出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訴，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由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場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主人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將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該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訴案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往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當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地主管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機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關處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理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200">
              <a:latin typeface="SimSun"/>
              <a:cs typeface="SimSun"/>
            </a:endParaRPr>
          </a:p>
          <a:p>
            <a:pPr marL="286385">
              <a:lnSpc>
                <a:spcPts val="1850"/>
              </a:lnSpc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如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管轄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單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七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天內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未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進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調查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違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反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性騷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防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治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法相關</a:t>
            </a:r>
            <a:endParaRPr sz="2200">
              <a:latin typeface="SimSun"/>
              <a:cs typeface="SimSun"/>
            </a:endParaRPr>
          </a:p>
          <a:p>
            <a:pPr marL="286385">
              <a:lnSpc>
                <a:spcPts val="2375"/>
              </a:lnSpc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規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定者，得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向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主管機關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提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出陳情。</a:t>
            </a:r>
            <a:endParaRPr sz="22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63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7680" y="313690"/>
            <a:ext cx="66268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30B6FC"/>
                </a:solidFill>
                <a:latin typeface="Microsoft JhengHei"/>
                <a:cs typeface="Microsoft JhengHei"/>
              </a:rPr>
              <a:t>當</a:t>
            </a:r>
            <a:r>
              <a:rPr sz="4000" b="1" spc="-5" dirty="0">
                <a:solidFill>
                  <a:srgbClr val="30B6FC"/>
                </a:solidFill>
                <a:latin typeface="Microsoft JhengHei"/>
                <a:cs typeface="Microsoft JhengHei"/>
              </a:rPr>
              <a:t>遇到</a:t>
            </a:r>
            <a:r>
              <a:rPr sz="4000" b="1" dirty="0">
                <a:solidFill>
                  <a:srgbClr val="30B6FC"/>
                </a:solidFill>
                <a:latin typeface="Microsoft JhengHei"/>
                <a:cs typeface="Microsoft JhengHei"/>
              </a:rPr>
              <a:t>性</a:t>
            </a:r>
            <a:r>
              <a:rPr sz="4000" b="1" spc="-5" dirty="0">
                <a:solidFill>
                  <a:srgbClr val="30B6FC"/>
                </a:solidFill>
                <a:latin typeface="Microsoft JhengHei"/>
                <a:cs typeface="Microsoft JhengHei"/>
              </a:rPr>
              <a:t>騷擾</a:t>
            </a:r>
            <a:r>
              <a:rPr sz="4000" b="1" dirty="0">
                <a:solidFill>
                  <a:srgbClr val="30B6FC"/>
                </a:solidFill>
                <a:latin typeface="Microsoft JhengHei"/>
                <a:cs typeface="Microsoft JhengHei"/>
              </a:rPr>
              <a:t>時</a:t>
            </a:r>
            <a:r>
              <a:rPr sz="4000" b="1" spc="-5" dirty="0">
                <a:solidFill>
                  <a:srgbClr val="30B6FC"/>
                </a:solidFill>
                <a:latin typeface="Microsoft JhengHei"/>
                <a:cs typeface="Microsoft JhengHei"/>
              </a:rPr>
              <a:t>，如</a:t>
            </a:r>
            <a:r>
              <a:rPr sz="4000" b="1" dirty="0">
                <a:solidFill>
                  <a:srgbClr val="30B6FC"/>
                </a:solidFill>
                <a:latin typeface="Microsoft JhengHei"/>
                <a:cs typeface="Microsoft JhengHei"/>
              </a:rPr>
              <a:t>何</a:t>
            </a:r>
            <a:r>
              <a:rPr sz="4000" b="1" spc="-5" dirty="0">
                <a:solidFill>
                  <a:srgbClr val="30B6FC"/>
                </a:solidFill>
                <a:latin typeface="Microsoft JhengHei"/>
                <a:cs typeface="Microsoft JhengHei"/>
              </a:rPr>
              <a:t>處理？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042B30D5-8A07-6BEA-2398-48D58FBFAEC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86864" y="459486"/>
            <a:ext cx="73418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65170" marR="5080" indent="-3253104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0000"/>
                </a:solidFill>
                <a:latin typeface="Microsoft JhengHei"/>
                <a:cs typeface="Microsoft JhengHei"/>
              </a:rPr>
              <a:t>發生</a:t>
            </a:r>
            <a:r>
              <a:rPr sz="3200" b="1" spc="-15" dirty="0">
                <a:solidFill>
                  <a:srgbClr val="000000"/>
                </a:solidFill>
                <a:latin typeface="Microsoft JhengHei"/>
                <a:cs typeface="Microsoft JhengHei"/>
              </a:rPr>
              <a:t>職</a:t>
            </a:r>
            <a:r>
              <a:rPr sz="3200" b="1" dirty="0">
                <a:solidFill>
                  <a:srgbClr val="000000"/>
                </a:solidFill>
                <a:latin typeface="Microsoft JhengHei"/>
                <a:cs typeface="Microsoft JhengHei"/>
              </a:rPr>
              <a:t>場性</a:t>
            </a:r>
            <a:r>
              <a:rPr sz="3200" b="1" spc="-15" dirty="0">
                <a:solidFill>
                  <a:srgbClr val="000000"/>
                </a:solidFill>
                <a:latin typeface="Microsoft JhengHei"/>
                <a:cs typeface="Microsoft JhengHei"/>
              </a:rPr>
              <a:t>騷</a:t>
            </a:r>
            <a:r>
              <a:rPr sz="3200" b="1" dirty="0">
                <a:solidFill>
                  <a:srgbClr val="000000"/>
                </a:solidFill>
                <a:latin typeface="Microsoft JhengHei"/>
                <a:cs typeface="Microsoft JhengHei"/>
              </a:rPr>
              <a:t>擾事</a:t>
            </a:r>
            <a:r>
              <a:rPr sz="3200" b="1" spc="-15" dirty="0">
                <a:solidFill>
                  <a:srgbClr val="000000"/>
                </a:solidFill>
                <a:latin typeface="Microsoft JhengHei"/>
                <a:cs typeface="Microsoft JhengHei"/>
              </a:rPr>
              <a:t>件</a:t>
            </a:r>
            <a:r>
              <a:rPr sz="3200" b="1" dirty="0">
                <a:solidFill>
                  <a:srgbClr val="000000"/>
                </a:solidFill>
                <a:latin typeface="Microsoft JhengHei"/>
                <a:cs typeface="Microsoft JhengHei"/>
              </a:rPr>
              <a:t>，勞</a:t>
            </a:r>
            <a:r>
              <a:rPr sz="3200" b="1" spc="-15" dirty="0">
                <a:solidFill>
                  <a:srgbClr val="000000"/>
                </a:solidFill>
                <a:latin typeface="Microsoft JhengHei"/>
                <a:cs typeface="Microsoft JhengHei"/>
              </a:rPr>
              <a:t>雇</a:t>
            </a:r>
            <a:r>
              <a:rPr sz="3200" b="1" dirty="0">
                <a:solidFill>
                  <a:srgbClr val="000000"/>
                </a:solidFill>
                <a:latin typeface="Microsoft JhengHei"/>
                <a:cs typeface="Microsoft JhengHei"/>
              </a:rPr>
              <a:t>雙方</a:t>
            </a:r>
            <a:r>
              <a:rPr sz="3200" b="1" spc="-15" dirty="0">
                <a:solidFill>
                  <a:srgbClr val="000000"/>
                </a:solidFill>
                <a:latin typeface="Microsoft JhengHei"/>
                <a:cs typeface="Microsoft JhengHei"/>
              </a:rPr>
              <a:t>應</a:t>
            </a:r>
            <a:r>
              <a:rPr sz="3200" b="1" dirty="0">
                <a:solidFill>
                  <a:srgbClr val="000000"/>
                </a:solidFill>
                <a:latin typeface="Microsoft JhengHei"/>
                <a:cs typeface="Microsoft JhengHei"/>
              </a:rPr>
              <a:t>如何處 理</a:t>
            </a:r>
            <a:r>
              <a:rPr sz="3200" b="1" spc="-55" dirty="0">
                <a:solidFill>
                  <a:srgbClr val="000000"/>
                </a:solidFill>
                <a:latin typeface="Microsoft JhengHei"/>
                <a:cs typeface="Microsoft JhengHei"/>
              </a:rPr>
              <a:t>-1</a:t>
            </a:r>
            <a:endParaRPr sz="3200">
              <a:latin typeface="Microsoft JhengHei"/>
              <a:cs typeface="Microsoft JhengHe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3039" y="1693036"/>
            <a:ext cx="202691" cy="2133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50594" y="1578609"/>
            <a:ext cx="6700520" cy="302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二、雇主或事業單位應如何處理職場性騷擾事件</a:t>
            </a:r>
            <a:endParaRPr sz="2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步驟1:受理申訴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步驟2:組成調查委員會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步驟3:召開審查會議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步驟4:調查結果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步驟5: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救濟程序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9572" y="6357651"/>
            <a:ext cx="2711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95"/>
              </a:lnSpc>
            </a:pP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64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9690" y="461263"/>
            <a:ext cx="50539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Microsoft JhengHei"/>
                <a:cs typeface="Microsoft JhengHei"/>
              </a:rPr>
              <a:t>如何防</a:t>
            </a:r>
            <a:r>
              <a:rPr b="1" spc="-25" dirty="0">
                <a:solidFill>
                  <a:srgbClr val="000000"/>
                </a:solidFill>
                <a:latin typeface="Microsoft JhengHei"/>
                <a:cs typeface="Microsoft JhengHei"/>
              </a:rPr>
              <a:t>治</a:t>
            </a:r>
            <a:r>
              <a:rPr b="1" dirty="0">
                <a:solidFill>
                  <a:srgbClr val="000000"/>
                </a:solidFill>
                <a:latin typeface="Microsoft JhengHei"/>
                <a:cs typeface="Microsoft JhengHei"/>
              </a:rPr>
              <a:t>職場性</a:t>
            </a:r>
            <a:r>
              <a:rPr b="1" spc="-25" dirty="0">
                <a:solidFill>
                  <a:srgbClr val="000000"/>
                </a:solidFill>
                <a:latin typeface="Microsoft JhengHei"/>
                <a:cs typeface="Microsoft JhengHei"/>
              </a:rPr>
              <a:t>騷</a:t>
            </a:r>
            <a:r>
              <a:rPr b="1" dirty="0">
                <a:solidFill>
                  <a:srgbClr val="000000"/>
                </a:solidFill>
                <a:latin typeface="Microsoft JhengHei"/>
                <a:cs typeface="Microsoft JhengHei"/>
              </a:rPr>
              <a:t>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739" y="1864232"/>
            <a:ext cx="6700520" cy="34277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一、雇主或事業單位應如何做好職場性騷擾防治</a:t>
            </a:r>
            <a:endParaRPr sz="2400">
              <a:latin typeface="SimSun"/>
              <a:cs typeface="SimSun"/>
            </a:endParaRPr>
          </a:p>
          <a:p>
            <a:pPr marL="28702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(一)</a:t>
            </a:r>
            <a:r>
              <a:rPr sz="2400" spc="-6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公布性騷擾防治措施、申訴及懲戒辦法</a:t>
            </a:r>
            <a:endParaRPr sz="2400">
              <a:latin typeface="SimSun"/>
              <a:cs typeface="SimSun"/>
            </a:endParaRPr>
          </a:p>
          <a:p>
            <a:pPr marL="28702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(二)</a:t>
            </a:r>
            <a:r>
              <a:rPr sz="2400" spc="-6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實施性騷擾防治之教育訓練</a:t>
            </a:r>
            <a:endParaRPr sz="2400">
              <a:latin typeface="SimSun"/>
              <a:cs typeface="SimSun"/>
            </a:endParaRPr>
          </a:p>
          <a:p>
            <a:pPr marL="286385" marR="2443480" indent="-286385">
              <a:lnSpc>
                <a:spcPct val="119300"/>
              </a:lnSpc>
              <a:spcBef>
                <a:spcPts val="20"/>
              </a:spcBef>
              <a:buClr>
                <a:srgbClr val="30B6FC"/>
              </a:buClr>
              <a:buSzPct val="54166"/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二、勞工如何防範職場性騷擾  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(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)</a:t>
            </a:r>
            <a:r>
              <a:rPr sz="2200" spc="23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培養對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騷擾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的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正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確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認知 (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)</a:t>
            </a:r>
            <a:r>
              <a:rPr sz="2200" spc="-2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建立</a:t>
            </a:r>
            <a:r>
              <a:rPr sz="2200" spc="-15" dirty="0">
                <a:solidFill>
                  <a:srgbClr val="073D86"/>
                </a:solidFill>
                <a:latin typeface="SimSun"/>
                <a:cs typeface="SimSun"/>
              </a:rPr>
              <a:t>身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體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自主權的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念</a:t>
            </a:r>
            <a:endParaRPr sz="2200">
              <a:latin typeface="SimSun"/>
              <a:cs typeface="SimSun"/>
            </a:endParaRPr>
          </a:p>
          <a:p>
            <a:pPr marL="314325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(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三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)</a:t>
            </a:r>
            <a:r>
              <a:rPr sz="2200" spc="-5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相信自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己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的直覺</a:t>
            </a:r>
            <a:endParaRPr sz="2200">
              <a:latin typeface="SimSun"/>
              <a:cs typeface="SimSun"/>
            </a:endParaRPr>
          </a:p>
          <a:p>
            <a:pPr marL="287020">
              <a:lnSpc>
                <a:spcPct val="100000"/>
              </a:lnSpc>
              <a:spcBef>
                <a:spcPts val="570"/>
              </a:spcBef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(四)</a:t>
            </a:r>
            <a:r>
              <a:rPr sz="2400" spc="-6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自我賦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權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: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9572" y="6357651"/>
            <a:ext cx="2711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95"/>
              </a:lnSpc>
            </a:pP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65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369" y="1409852"/>
            <a:ext cx="7145020" cy="364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44780" indent="-274320">
              <a:lnSpc>
                <a:spcPct val="130000"/>
              </a:lnSpc>
              <a:spcBef>
                <a:spcPts val="10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職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場性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騷擾</a:t>
            </a:r>
            <a:r>
              <a:rPr sz="2200" spc="-15" dirty="0">
                <a:solidFill>
                  <a:srgbClr val="073D86"/>
                </a:solidFill>
                <a:latin typeface="SimSun"/>
                <a:cs typeface="SimSun"/>
              </a:rPr>
              <a:t>: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應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自提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出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訴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2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個月內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結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案，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必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時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得延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長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一個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月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2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132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校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園性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騷擾</a:t>
            </a:r>
            <a:r>
              <a:rPr sz="2200" spc="-15" dirty="0">
                <a:solidFill>
                  <a:srgbClr val="073D86"/>
                </a:solidFill>
                <a:latin typeface="SimSun"/>
                <a:cs typeface="SimSun"/>
              </a:rPr>
              <a:t>: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別平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等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教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育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委員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會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應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於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收理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訴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檢舉後</a:t>
            </a:r>
            <a:endParaRPr sz="2200">
              <a:latin typeface="SimSun"/>
              <a:cs typeface="SimSun"/>
            </a:endParaRPr>
          </a:p>
          <a:p>
            <a:pPr marL="286385">
              <a:lnSpc>
                <a:spcPct val="100000"/>
              </a:lnSpc>
              <a:spcBef>
                <a:spcPts val="795"/>
              </a:spcBef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2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個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月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內結案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必要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時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得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延</a:t>
            </a:r>
            <a:r>
              <a:rPr sz="2200" spc="10" dirty="0">
                <a:solidFill>
                  <a:srgbClr val="073D86"/>
                </a:solidFill>
                <a:latin typeface="SimSun"/>
                <a:cs typeface="SimSun"/>
              </a:rPr>
              <a:t>長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2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次，每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次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以一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月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限。</a:t>
            </a:r>
            <a:endParaRPr sz="2200">
              <a:latin typeface="SimSun"/>
              <a:cs typeface="SimSun"/>
            </a:endParaRPr>
          </a:p>
          <a:p>
            <a:pPr marL="286385" marR="5080" indent="-274320">
              <a:lnSpc>
                <a:spcPct val="130000"/>
              </a:lnSpc>
              <a:spcBef>
                <a:spcPts val="52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般性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騷擾</a:t>
            </a:r>
            <a:r>
              <a:rPr sz="2200" spc="-15" dirty="0">
                <a:solidFill>
                  <a:srgbClr val="073D86"/>
                </a:solidFill>
                <a:latin typeface="SimSun"/>
                <a:cs typeface="SimSun"/>
              </a:rPr>
              <a:t>: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機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關、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部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隊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學校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機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或僱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用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應於申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訴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之日</a:t>
            </a:r>
            <a:r>
              <a:rPr sz="2200" spc="10" dirty="0">
                <a:solidFill>
                  <a:srgbClr val="073D86"/>
                </a:solidFill>
                <a:latin typeface="SimSun"/>
                <a:cs typeface="SimSun"/>
              </a:rPr>
              <a:t>起</a:t>
            </a:r>
            <a:r>
              <a:rPr sz="2200" spc="-15" dirty="0">
                <a:solidFill>
                  <a:srgbClr val="073D86"/>
                </a:solidFill>
                <a:latin typeface="SimSun"/>
                <a:cs typeface="SimSun"/>
              </a:rPr>
              <a:t>7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日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內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開始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調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查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，2個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月內完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成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調查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必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時得 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延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長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1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個月，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並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應通</a:t>
            </a: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知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當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人。</a:t>
            </a:r>
            <a:r>
              <a:rPr sz="2200" spc="-6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(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依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照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性騷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防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治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法第十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三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條規</a:t>
            </a:r>
            <a:r>
              <a:rPr sz="2200" spc="10" dirty="0">
                <a:solidFill>
                  <a:srgbClr val="073D86"/>
                </a:solidFill>
                <a:latin typeface="SimSun"/>
                <a:cs typeface="SimSun"/>
              </a:rPr>
              <a:t>定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)</a:t>
            </a:r>
            <a:endParaRPr sz="2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9416" y="6344443"/>
            <a:ext cx="1873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t>66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2061" y="627634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性</a:t>
            </a:r>
            <a:r>
              <a:rPr sz="4000" spc="-5" dirty="0"/>
              <a:t>騷擾</a:t>
            </a:r>
            <a:r>
              <a:rPr sz="4000" dirty="0"/>
              <a:t>調</a:t>
            </a:r>
            <a:r>
              <a:rPr sz="4000" spc="-5" dirty="0"/>
              <a:t>查時程</a:t>
            </a:r>
            <a:endParaRPr sz="40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152400" y="6697980"/>
              <a:ext cx="8839200" cy="7620"/>
            </a:xfrm>
            <a:custGeom>
              <a:avLst/>
              <a:gdLst/>
              <a:ahLst/>
              <a:cxnLst/>
              <a:rect l="l" t="t" r="r" b="b"/>
              <a:pathLst>
                <a:path w="8839200" h="7620">
                  <a:moveTo>
                    <a:pt x="0" y="7619"/>
                  </a:moveTo>
                  <a:lnTo>
                    <a:pt x="8839200" y="7619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C5E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1392936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1392936"/>
                  </a:lnTo>
                  <a:lnTo>
                    <a:pt x="8991600" y="1392936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2936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6705600"/>
                  </a:lnTo>
                  <a:lnTo>
                    <a:pt x="9144000" y="13929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207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7637" y="150685"/>
            <a:ext cx="8843010" cy="6557009"/>
            <a:chOff x="147637" y="150685"/>
            <a:chExt cx="8843010" cy="6557009"/>
          </a:xfrm>
        </p:grpSpPr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1C6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1C64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050" y="1025651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101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177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8989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1C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89910" y="409702"/>
            <a:ext cx="29591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1C642C"/>
                </a:solidFill>
              </a:rPr>
              <a:t>性騷擾申訴時效</a:t>
            </a:r>
            <a:endParaRPr sz="3300"/>
          </a:p>
        </p:txBody>
      </p:sp>
      <p:sp>
        <p:nvSpPr>
          <p:cNvPr id="13" name="object 13"/>
          <p:cNvSpPr txBox="1"/>
          <p:nvPr/>
        </p:nvSpPr>
        <p:spPr>
          <a:xfrm>
            <a:off x="4465701" y="1108074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E3A2F"/>
                </a:solidFill>
                <a:latin typeface="Arial MT"/>
                <a:cs typeface="Arial MT"/>
              </a:rPr>
              <a:t>67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491" y="1680413"/>
            <a:ext cx="5617210" cy="183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SimSun"/>
                <a:cs typeface="SimSun"/>
              </a:rPr>
              <a:t>職場性騷</a:t>
            </a:r>
            <a:r>
              <a:rPr sz="2700" spc="-10" dirty="0">
                <a:latin typeface="SimSun"/>
                <a:cs typeface="SimSun"/>
              </a:rPr>
              <a:t>擾:</a:t>
            </a:r>
            <a:r>
              <a:rPr sz="2700" dirty="0">
                <a:latin typeface="SimSun"/>
                <a:cs typeface="SimSun"/>
              </a:rPr>
              <a:t>無時效限制。</a:t>
            </a:r>
            <a:endParaRPr sz="27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227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SimSun"/>
                <a:cs typeface="SimSun"/>
              </a:rPr>
              <a:t>校園性騷</a:t>
            </a:r>
            <a:r>
              <a:rPr sz="2700" spc="-10" dirty="0">
                <a:latin typeface="SimSun"/>
                <a:cs typeface="SimSun"/>
              </a:rPr>
              <a:t>擾:</a:t>
            </a:r>
            <a:r>
              <a:rPr sz="2700" dirty="0">
                <a:latin typeface="SimSun"/>
                <a:cs typeface="SimSun"/>
              </a:rPr>
              <a:t>無時效限制。</a:t>
            </a:r>
            <a:endParaRPr sz="27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227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SimSun"/>
                <a:cs typeface="SimSun"/>
              </a:rPr>
              <a:t>一般性騷</a:t>
            </a:r>
            <a:r>
              <a:rPr sz="2700" spc="-10" dirty="0">
                <a:latin typeface="SimSun"/>
                <a:cs typeface="SimSun"/>
              </a:rPr>
              <a:t>擾:</a:t>
            </a:r>
            <a:r>
              <a:rPr sz="2700" dirty="0">
                <a:latin typeface="SimSun"/>
                <a:cs typeface="SimSun"/>
              </a:rPr>
              <a:t>自事件發生後一年內。</a:t>
            </a:r>
            <a:endParaRPr sz="27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152400" y="6697980"/>
              <a:ext cx="8839200" cy="7620"/>
            </a:xfrm>
            <a:custGeom>
              <a:avLst/>
              <a:gdLst/>
              <a:ahLst/>
              <a:cxnLst/>
              <a:rect l="l" t="t" r="r" b="b"/>
              <a:pathLst>
                <a:path w="8839200" h="7620">
                  <a:moveTo>
                    <a:pt x="0" y="7619"/>
                  </a:moveTo>
                  <a:lnTo>
                    <a:pt x="8839200" y="7619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C5E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1392936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1392936"/>
                  </a:lnTo>
                  <a:lnTo>
                    <a:pt x="8991600" y="1392936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2936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6705600"/>
                  </a:lnTo>
                  <a:lnTo>
                    <a:pt x="9144000" y="13929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207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7637" y="150685"/>
            <a:ext cx="8843010" cy="6557009"/>
            <a:chOff x="147637" y="150685"/>
            <a:chExt cx="8843010" cy="6557009"/>
          </a:xfrm>
        </p:grpSpPr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1C6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1C64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050" y="1025651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101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177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8989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1C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27073" y="409702"/>
            <a:ext cx="56845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1C642C"/>
                </a:solidFill>
              </a:rPr>
              <a:t>性騷擾事件處理之保密原</a:t>
            </a:r>
            <a:r>
              <a:rPr sz="3300" spc="5" dirty="0">
                <a:solidFill>
                  <a:srgbClr val="1C642C"/>
                </a:solidFill>
              </a:rPr>
              <a:t>則</a:t>
            </a:r>
            <a:r>
              <a:rPr sz="3300" spc="-10" dirty="0">
                <a:solidFill>
                  <a:srgbClr val="1C642C"/>
                </a:solidFill>
              </a:rPr>
              <a:t>-</a:t>
            </a:r>
            <a:r>
              <a:rPr sz="3300" spc="5" dirty="0">
                <a:solidFill>
                  <a:srgbClr val="1C642C"/>
                </a:solidFill>
              </a:rPr>
              <a:t>-</a:t>
            </a:r>
            <a:r>
              <a:rPr sz="3300" dirty="0">
                <a:solidFill>
                  <a:srgbClr val="1C642C"/>
                </a:solidFill>
              </a:rPr>
              <a:t>1</a:t>
            </a:r>
            <a:endParaRPr sz="3300"/>
          </a:p>
        </p:txBody>
      </p:sp>
      <p:sp>
        <p:nvSpPr>
          <p:cNvPr id="15" name="object 15"/>
          <p:cNvSpPr txBox="1"/>
          <p:nvPr/>
        </p:nvSpPr>
        <p:spPr>
          <a:xfrm>
            <a:off x="7772400" y="6450100"/>
            <a:ext cx="98539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4E3A2F"/>
                </a:solidFill>
                <a:latin typeface="Arial MT"/>
                <a:cs typeface="Arial MT"/>
              </a:rPr>
              <a:t>2022/</a:t>
            </a:r>
            <a:r>
              <a:rPr lang="en-US" altLang="zh-TW" sz="1400" dirty="0">
                <a:solidFill>
                  <a:srgbClr val="4E3A2F"/>
                </a:solidFill>
                <a:latin typeface="Arial MT"/>
                <a:cs typeface="Arial MT"/>
              </a:rPr>
              <a:t>10</a:t>
            </a:r>
            <a:r>
              <a:rPr sz="1400" dirty="0">
                <a:solidFill>
                  <a:srgbClr val="4E3A2F"/>
                </a:solidFill>
                <a:latin typeface="Arial MT"/>
                <a:cs typeface="Arial MT"/>
              </a:rPr>
              <a:t>/</a:t>
            </a:r>
            <a:r>
              <a:rPr sz="1400" spc="-5" dirty="0">
                <a:solidFill>
                  <a:srgbClr val="4E3A2F"/>
                </a:solidFill>
                <a:latin typeface="Arial MT"/>
                <a:cs typeface="Arial MT"/>
              </a:rPr>
              <a:t>1</a:t>
            </a:r>
            <a:r>
              <a:rPr lang="en-US" altLang="zh-TW" sz="1400" spc="-5" dirty="0">
                <a:solidFill>
                  <a:srgbClr val="4E3A2F"/>
                </a:solidFill>
                <a:latin typeface="Arial MT"/>
                <a:cs typeface="Arial MT"/>
              </a:rPr>
              <a:t>2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5701" y="1108074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E3A2F"/>
                </a:solidFill>
                <a:latin typeface="Arial MT"/>
                <a:cs typeface="Arial MT"/>
              </a:rPr>
              <a:t>68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491" y="1546605"/>
            <a:ext cx="8536940" cy="340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SimSun"/>
                <a:cs typeface="SimSun"/>
              </a:rPr>
              <a:t>宣傳品、出版品、廣播、電視、網際網路或其他媒體， 不得報導或記載被害人之姓名或其他足資識別被害人 </a:t>
            </a:r>
            <a:r>
              <a:rPr sz="2700" spc="5" dirty="0">
                <a:latin typeface="SimSun"/>
                <a:cs typeface="SimSun"/>
              </a:rPr>
              <a:t> </a:t>
            </a:r>
            <a:r>
              <a:rPr sz="2700" dirty="0">
                <a:latin typeface="SimSun"/>
                <a:cs typeface="SimSun"/>
              </a:rPr>
              <a:t>身分之資訊。</a:t>
            </a:r>
            <a:endParaRPr sz="2700">
              <a:latin typeface="SimSun"/>
              <a:cs typeface="SimSun"/>
            </a:endParaRPr>
          </a:p>
          <a:p>
            <a:pPr marL="287020" marR="347980" indent="-274320">
              <a:lnSpc>
                <a:spcPct val="100000"/>
              </a:lnSpc>
              <a:spcBef>
                <a:spcPts val="65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SimSun"/>
                <a:cs typeface="SimSun"/>
              </a:rPr>
              <a:t>但經有行為能力之被害人同意或犯罪偵查機關依法認 為有必要者，不在此限。（性騷擾防治法</a:t>
            </a:r>
            <a:r>
              <a:rPr sz="2700" spc="-40" dirty="0">
                <a:latin typeface="SimSun"/>
                <a:cs typeface="SimSun"/>
              </a:rPr>
              <a:t>第</a:t>
            </a:r>
            <a:r>
              <a:rPr sz="2700" spc="-5" dirty="0">
                <a:latin typeface="SimSun"/>
                <a:cs typeface="SimSun"/>
              </a:rPr>
              <a:t>12條） </a:t>
            </a:r>
            <a:r>
              <a:rPr sz="2700" dirty="0">
                <a:latin typeface="SimSun"/>
                <a:cs typeface="SimSun"/>
              </a:rPr>
              <a:t> 性騷擾事件之調查，以不公開方式為之，並保護當事 人之隱私及其他人格法益。（性騷擾防治準則</a:t>
            </a:r>
            <a:r>
              <a:rPr sz="2700" spc="-40" dirty="0">
                <a:latin typeface="SimSun"/>
                <a:cs typeface="SimSun"/>
              </a:rPr>
              <a:t>第</a:t>
            </a:r>
            <a:r>
              <a:rPr sz="2700" spc="5" dirty="0">
                <a:latin typeface="SimSun"/>
                <a:cs typeface="SimSun"/>
              </a:rPr>
              <a:t>16 </a:t>
            </a:r>
            <a:r>
              <a:rPr sz="2700" spc="10" dirty="0">
                <a:latin typeface="SimSun"/>
                <a:cs typeface="SimSun"/>
              </a:rPr>
              <a:t> </a:t>
            </a:r>
            <a:r>
              <a:rPr sz="2700" dirty="0">
                <a:latin typeface="SimSun"/>
                <a:cs typeface="SimSun"/>
              </a:rPr>
              <a:t>條）</a:t>
            </a:r>
            <a:endParaRPr sz="27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152400" y="6697980"/>
              <a:ext cx="8839200" cy="7620"/>
            </a:xfrm>
            <a:custGeom>
              <a:avLst/>
              <a:gdLst/>
              <a:ahLst/>
              <a:cxnLst/>
              <a:rect l="l" t="t" r="r" b="b"/>
              <a:pathLst>
                <a:path w="8839200" h="7620">
                  <a:moveTo>
                    <a:pt x="0" y="7619"/>
                  </a:moveTo>
                  <a:lnTo>
                    <a:pt x="8839200" y="7619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C5E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1392936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1392936"/>
                  </a:lnTo>
                  <a:lnTo>
                    <a:pt x="8991600" y="1392936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2936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6705600"/>
                  </a:lnTo>
                  <a:lnTo>
                    <a:pt x="9144000" y="13929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207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7637" y="150685"/>
            <a:ext cx="8843010" cy="6557009"/>
            <a:chOff x="147637" y="150685"/>
            <a:chExt cx="8843010" cy="6557009"/>
          </a:xfrm>
        </p:grpSpPr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1C6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1C64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050" y="1025651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101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177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8989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1C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41014" y="299973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1C642C"/>
                </a:solidFill>
              </a:rPr>
              <a:t>避</a:t>
            </a:r>
            <a:r>
              <a:rPr sz="4000" spc="-5" dirty="0">
                <a:solidFill>
                  <a:srgbClr val="1C642C"/>
                </a:solidFill>
              </a:rPr>
              <a:t>免對質</a:t>
            </a:r>
            <a:endParaRPr sz="4000"/>
          </a:p>
        </p:txBody>
      </p:sp>
      <p:sp>
        <p:nvSpPr>
          <p:cNvPr id="15" name="object 15"/>
          <p:cNvSpPr txBox="1"/>
          <p:nvPr/>
        </p:nvSpPr>
        <p:spPr>
          <a:xfrm>
            <a:off x="7772400" y="6450100"/>
            <a:ext cx="98539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4E3A2F"/>
                </a:solidFill>
                <a:latin typeface="Arial MT"/>
                <a:cs typeface="Arial MT"/>
              </a:rPr>
              <a:t>2022/</a:t>
            </a:r>
            <a:r>
              <a:rPr lang="en-US" altLang="zh-TW" sz="1400" dirty="0">
                <a:solidFill>
                  <a:srgbClr val="4E3A2F"/>
                </a:solidFill>
                <a:latin typeface="Arial MT"/>
                <a:cs typeface="Arial MT"/>
              </a:rPr>
              <a:t>10</a:t>
            </a:r>
            <a:r>
              <a:rPr sz="1400" dirty="0">
                <a:solidFill>
                  <a:srgbClr val="4E3A2F"/>
                </a:solidFill>
                <a:latin typeface="Arial MT"/>
                <a:cs typeface="Arial MT"/>
              </a:rPr>
              <a:t>/</a:t>
            </a:r>
            <a:r>
              <a:rPr sz="1400" spc="-5" dirty="0">
                <a:solidFill>
                  <a:srgbClr val="4E3A2F"/>
                </a:solidFill>
                <a:latin typeface="Arial MT"/>
                <a:cs typeface="Arial MT"/>
              </a:rPr>
              <a:t>1</a:t>
            </a:r>
            <a:r>
              <a:rPr lang="en-US" altLang="zh-TW" sz="1400" spc="-5" dirty="0">
                <a:solidFill>
                  <a:srgbClr val="4E3A2F"/>
                </a:solidFill>
                <a:latin typeface="Arial MT"/>
                <a:cs typeface="Arial MT"/>
              </a:rPr>
              <a:t>2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5701" y="1108074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E3A2F"/>
                </a:solidFill>
                <a:latin typeface="Arial MT"/>
                <a:cs typeface="Arial MT"/>
              </a:rPr>
              <a:t>69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491" y="1546605"/>
            <a:ext cx="81940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SimSun"/>
                <a:cs typeface="SimSun"/>
              </a:rPr>
              <a:t>性騷擾事件之當事人或證人有權力不對等之情形時， 應避免其對質。調查人員因調查之必要，得於不違反 保密義務範圍內另作成書面資料，交由當事人閱覽或 告以要旨。（性騷擾防治準則</a:t>
            </a:r>
            <a:r>
              <a:rPr sz="2700" spc="-25" dirty="0">
                <a:latin typeface="SimSun"/>
                <a:cs typeface="SimSun"/>
              </a:rPr>
              <a:t>第</a:t>
            </a:r>
            <a:r>
              <a:rPr sz="2700" spc="-5" dirty="0">
                <a:latin typeface="SimSun"/>
                <a:cs typeface="SimSun"/>
              </a:rPr>
              <a:t>18</a:t>
            </a:r>
            <a:r>
              <a:rPr sz="2700" dirty="0">
                <a:latin typeface="SimSun"/>
                <a:cs typeface="SimSun"/>
              </a:rPr>
              <a:t>條）</a:t>
            </a:r>
            <a:endParaRPr sz="27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2936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152400" y="1392936"/>
                  </a:lnTo>
                  <a:lnTo>
                    <a:pt x="8991600" y="1392936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13929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207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1C6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1C64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050" y="1025652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101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177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8989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1C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41014" y="299973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1C642C"/>
                </a:solidFill>
              </a:rPr>
              <a:t>保</a:t>
            </a:r>
            <a:r>
              <a:rPr sz="4000" spc="-5" dirty="0">
                <a:solidFill>
                  <a:srgbClr val="1C642C"/>
                </a:solidFill>
              </a:rPr>
              <a:t>密義務</a:t>
            </a:r>
            <a:endParaRPr sz="4000"/>
          </a:p>
        </p:txBody>
      </p:sp>
      <p:sp>
        <p:nvSpPr>
          <p:cNvPr id="15" name="object 15"/>
          <p:cNvSpPr txBox="1"/>
          <p:nvPr/>
        </p:nvSpPr>
        <p:spPr>
          <a:xfrm>
            <a:off x="7772400" y="6450100"/>
            <a:ext cx="985393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4E3A2F"/>
                </a:solidFill>
                <a:latin typeface="Arial MT"/>
                <a:cs typeface="Arial MT"/>
              </a:rPr>
              <a:t>2022/</a:t>
            </a:r>
            <a:r>
              <a:rPr lang="en-US" altLang="zh-TW" sz="1400" dirty="0">
                <a:solidFill>
                  <a:srgbClr val="4E3A2F"/>
                </a:solidFill>
                <a:latin typeface="Arial MT"/>
                <a:cs typeface="Arial MT"/>
              </a:rPr>
              <a:t>10</a:t>
            </a:r>
            <a:r>
              <a:rPr sz="1400" dirty="0">
                <a:solidFill>
                  <a:srgbClr val="4E3A2F"/>
                </a:solidFill>
                <a:latin typeface="Arial MT"/>
                <a:cs typeface="Arial MT"/>
              </a:rPr>
              <a:t>/</a:t>
            </a:r>
            <a:r>
              <a:rPr sz="1400" spc="-5" dirty="0">
                <a:solidFill>
                  <a:srgbClr val="4E3A2F"/>
                </a:solidFill>
                <a:latin typeface="Arial MT"/>
                <a:cs typeface="Arial MT"/>
              </a:rPr>
              <a:t>1</a:t>
            </a:r>
            <a:r>
              <a:rPr lang="en-US" altLang="zh-TW" sz="1400" spc="-5" dirty="0">
                <a:solidFill>
                  <a:srgbClr val="4E3A2F"/>
                </a:solidFill>
                <a:latin typeface="Arial MT"/>
                <a:cs typeface="Arial MT"/>
              </a:rPr>
              <a:t>2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5701" y="1108074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E3A2F"/>
                </a:solidFill>
                <a:latin typeface="Arial MT"/>
                <a:cs typeface="Arial MT"/>
              </a:rPr>
              <a:t>70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491" y="1546605"/>
            <a:ext cx="8194040" cy="216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SimSun"/>
                <a:cs typeface="SimSun"/>
              </a:rPr>
              <a:t>處理性騷擾事件之所有人員，對於當事人之姓名或其 他足以辨識身分之資料，除有調查之必要或基於公共 安全之考量者外，應予保密。</a:t>
            </a:r>
            <a:endParaRPr sz="2700">
              <a:latin typeface="SimSun"/>
              <a:cs typeface="SimSu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650"/>
              </a:spcBef>
              <a:buClr>
                <a:srgbClr val="30B6FC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SimSun"/>
                <a:cs typeface="SimSun"/>
              </a:rPr>
              <a:t>依前項規定負有保密義務者洩密時，應依刑法及其他 相關法規處罰。（性騷擾防治準則</a:t>
            </a:r>
            <a:r>
              <a:rPr sz="2700" spc="-35" dirty="0">
                <a:latin typeface="SimSun"/>
                <a:cs typeface="SimSun"/>
              </a:rPr>
              <a:t>第</a:t>
            </a:r>
            <a:r>
              <a:rPr sz="2700" spc="-10" dirty="0">
                <a:latin typeface="SimSun"/>
                <a:cs typeface="SimSun"/>
              </a:rPr>
              <a:t>19</a:t>
            </a:r>
            <a:r>
              <a:rPr sz="2700" spc="-5" dirty="0">
                <a:latin typeface="SimSun"/>
                <a:cs typeface="SimSun"/>
              </a:rPr>
              <a:t>條）</a:t>
            </a:r>
            <a:endParaRPr sz="27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250" y="553592"/>
            <a:ext cx="7136130" cy="12350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98700" marR="5080" indent="-2286635">
              <a:lnSpc>
                <a:spcPts val="4730"/>
              </a:lnSpc>
              <a:spcBef>
                <a:spcPts val="260"/>
              </a:spcBef>
              <a:tabLst>
                <a:tab pos="1028700" algn="l"/>
              </a:tabLst>
            </a:pPr>
            <a:r>
              <a:rPr sz="4000" b="1" spc="-280" dirty="0">
                <a:latin typeface="Microsoft JhengHei"/>
                <a:cs typeface="Microsoft JhengHei"/>
              </a:rPr>
              <a:t>Q2</a:t>
            </a:r>
            <a:r>
              <a:rPr sz="4000" b="1" spc="-105" dirty="0">
                <a:latin typeface="Microsoft JhengHei"/>
                <a:cs typeface="Microsoft JhengHei"/>
              </a:rPr>
              <a:t>.</a:t>
            </a:r>
            <a:r>
              <a:rPr sz="4000" b="1" dirty="0">
                <a:latin typeface="Microsoft JhengHei"/>
                <a:cs typeface="Microsoft JhengHei"/>
              </a:rPr>
              <a:t>	</a:t>
            </a:r>
            <a:r>
              <a:rPr sz="4000" b="1" spc="-5" dirty="0">
                <a:latin typeface="Microsoft JhengHei"/>
                <a:cs typeface="Microsoft JhengHei"/>
              </a:rPr>
              <a:t>若</a:t>
            </a:r>
            <a:r>
              <a:rPr sz="4000" b="1" dirty="0">
                <a:latin typeface="Microsoft JhengHei"/>
                <a:cs typeface="Microsoft JhengHei"/>
              </a:rPr>
              <a:t>遇</a:t>
            </a:r>
            <a:r>
              <a:rPr sz="4000" b="1" spc="-5" dirty="0">
                <a:latin typeface="Microsoft JhengHei"/>
                <a:cs typeface="Microsoft JhengHei"/>
              </a:rPr>
              <a:t>到性</a:t>
            </a:r>
            <a:r>
              <a:rPr sz="4000" b="1" dirty="0">
                <a:latin typeface="Microsoft JhengHei"/>
                <a:cs typeface="Microsoft JhengHei"/>
              </a:rPr>
              <a:t>騷</a:t>
            </a:r>
            <a:r>
              <a:rPr sz="4000" b="1" spc="-5" dirty="0">
                <a:latin typeface="Microsoft JhengHei"/>
                <a:cs typeface="Microsoft JhengHei"/>
              </a:rPr>
              <a:t>擾時</a:t>
            </a:r>
            <a:r>
              <a:rPr sz="4000" b="1" dirty="0">
                <a:latin typeface="Microsoft JhengHei"/>
                <a:cs typeface="Microsoft JhengHei"/>
              </a:rPr>
              <a:t>，</a:t>
            </a:r>
            <a:r>
              <a:rPr sz="4000" b="1" spc="-5" dirty="0">
                <a:latin typeface="Microsoft JhengHei"/>
                <a:cs typeface="Microsoft JhengHei"/>
              </a:rPr>
              <a:t>你的</a:t>
            </a:r>
            <a:r>
              <a:rPr sz="4000" b="1" dirty="0">
                <a:latin typeface="Microsoft JhengHei"/>
                <a:cs typeface="Microsoft JhengHei"/>
              </a:rPr>
              <a:t>反</a:t>
            </a:r>
            <a:r>
              <a:rPr sz="4000" b="1" spc="-5" dirty="0">
                <a:latin typeface="Microsoft JhengHei"/>
                <a:cs typeface="Microsoft JhengHei"/>
              </a:rPr>
              <a:t>應 </a:t>
            </a:r>
            <a:r>
              <a:rPr sz="4000" b="1" dirty="0">
                <a:latin typeface="Microsoft JhengHei"/>
                <a:cs typeface="Microsoft JhengHei"/>
              </a:rPr>
              <a:t>通</a:t>
            </a:r>
            <a:r>
              <a:rPr sz="4000" b="1" spc="-5" dirty="0">
                <a:latin typeface="Microsoft JhengHei"/>
                <a:cs typeface="Microsoft JhengHei"/>
              </a:rPr>
              <a:t>常會</a:t>
            </a:r>
            <a:r>
              <a:rPr sz="4000" b="1" dirty="0">
                <a:latin typeface="Microsoft JhengHei"/>
                <a:cs typeface="Microsoft JhengHei"/>
              </a:rPr>
              <a:t>是</a:t>
            </a:r>
            <a:r>
              <a:rPr sz="4000" b="1" spc="-5" dirty="0">
                <a:latin typeface="Microsoft JhengHei"/>
                <a:cs typeface="Microsoft JhengHei"/>
              </a:rPr>
              <a:t>？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3640" y="6344443"/>
            <a:ext cx="15684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pPr marL="38100">
                <a:lnSpc>
                  <a:spcPct val="100000"/>
                </a:lnSpc>
                <a:spcBef>
                  <a:spcPts val="100"/>
                </a:spcBef>
              </a:pPr>
              <a:t>7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3777" y="2602484"/>
            <a:ext cx="1188720" cy="28562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480"/>
              </a:spcBef>
              <a:buClr>
                <a:srgbClr val="30B6FC"/>
              </a:buClr>
              <a:buFont typeface="Symbol"/>
              <a:buChar char=""/>
              <a:tabLst>
                <a:tab pos="2743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隱忍</a:t>
            </a:r>
            <a:endParaRPr sz="2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3600" baseline="-2314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spc="442" baseline="-2314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39.7</a:t>
            </a:r>
            <a:r>
              <a:rPr sz="3600" baseline="2314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3600" baseline="2314">
              <a:latin typeface="SimSun"/>
              <a:cs typeface="SimSun"/>
            </a:endParaRPr>
          </a:p>
          <a:p>
            <a:pPr marL="274320" indent="-274320">
              <a:lnSpc>
                <a:spcPct val="100000"/>
              </a:lnSpc>
              <a:spcBef>
                <a:spcPts val="195"/>
              </a:spcBef>
              <a:buClr>
                <a:srgbClr val="30B6FC"/>
              </a:buClr>
              <a:buFont typeface="Symbol"/>
              <a:buChar char=""/>
              <a:tabLst>
                <a:tab pos="274320" algn="l"/>
              </a:tabLst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反抗</a:t>
            </a:r>
            <a:endParaRPr sz="2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3600" baseline="-2314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spc="434" baseline="-2314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44.7</a:t>
            </a:r>
            <a:r>
              <a:rPr sz="3600" baseline="2314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3600" baseline="2314">
              <a:latin typeface="SimSun"/>
              <a:cs typeface="SimSun"/>
            </a:endParaRPr>
          </a:p>
          <a:p>
            <a:pPr marL="274320" indent="-274320">
              <a:lnSpc>
                <a:spcPct val="100000"/>
              </a:lnSpc>
              <a:spcBef>
                <a:spcPts val="190"/>
              </a:spcBef>
              <a:buClr>
                <a:srgbClr val="30B6FC"/>
              </a:buClr>
              <a:buFont typeface="Symbol"/>
              <a:buChar char=""/>
              <a:tabLst>
                <a:tab pos="2743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不知道</a:t>
            </a:r>
            <a:endParaRPr sz="2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3600" baseline="-2314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spc="457" baseline="-2314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15.6</a:t>
            </a:r>
            <a:r>
              <a:rPr sz="3600" spc="-7" baseline="2314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3600" baseline="2314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FCD9D012-086F-F710-B617-EFCE3B360B4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27554" y="605789"/>
            <a:ext cx="2263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Microsoft JhengHei"/>
                <a:cs typeface="Microsoft JhengHei"/>
              </a:rPr>
              <a:t>雇主罰則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739" y="1807311"/>
            <a:ext cx="7034530" cy="3622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一、未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訂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定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騷擾防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治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措施</a:t>
            </a:r>
            <a:endParaRPr sz="2000">
              <a:latin typeface="SimSun"/>
              <a:cs typeface="SimSun"/>
            </a:endParaRPr>
          </a:p>
          <a:p>
            <a:pPr marL="287020" marR="5080" indent="64008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依性別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工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平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等法第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13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條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第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1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項後段規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定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，雇用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受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雇者 </a:t>
            </a:r>
            <a:r>
              <a:rPr sz="2000" spc="-5" dirty="0">
                <a:solidFill>
                  <a:srgbClr val="073D86"/>
                </a:solidFill>
                <a:latin typeface="SimSun"/>
                <a:cs typeface="SimSun"/>
              </a:rPr>
              <a:t>30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人以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上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者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應訂定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防治措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施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訴及懲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戒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辦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法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，規 定處理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事件之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序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未依規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定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訂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定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者，依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別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工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作平 等法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第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38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條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之1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規定</a:t>
            </a:r>
            <a:r>
              <a:rPr sz="2000" spc="-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處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新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臺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幣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10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萬元</a:t>
            </a:r>
            <a:r>
              <a:rPr sz="2000" spc="-20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上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50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萬元</a:t>
            </a:r>
            <a:r>
              <a:rPr sz="2000" spc="-5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下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罰緩。</a:t>
            </a:r>
            <a:endParaRPr sz="2000">
              <a:latin typeface="SimSun"/>
              <a:cs typeface="SimSun"/>
            </a:endParaRPr>
          </a:p>
          <a:p>
            <a:pPr marL="287020" indent="-274320" algn="just">
              <a:lnSpc>
                <a:spcPct val="100000"/>
              </a:lnSpc>
              <a:spcBef>
                <a:spcPts val="480"/>
              </a:spcBef>
              <a:buClr>
                <a:srgbClr val="30B6FC"/>
              </a:buClr>
              <a:buSzPct val="55000"/>
              <a:buFont typeface="Wingdings"/>
              <a:buChar char=""/>
              <a:tabLst>
                <a:tab pos="287020" algn="l"/>
              </a:tabLst>
            </a:pP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二、雇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主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知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悉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性騷擾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情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未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採取適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時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措施</a:t>
            </a:r>
            <a:endParaRPr sz="2000">
              <a:latin typeface="SimSun"/>
              <a:cs typeface="SimSun"/>
            </a:endParaRPr>
          </a:p>
          <a:p>
            <a:pPr marL="287020" marR="6985" indent="64008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依性別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工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平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等法第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13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條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第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2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項規定，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雇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主於知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悉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性騷 擾之情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形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時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應採取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即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有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效之糾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正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及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補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救措施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開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進行 性騷擾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調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查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及結果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處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置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。雇主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知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悉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騷擾事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情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而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未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採取 立即有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效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糾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正及補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救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措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施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，依性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別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工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平等法</a:t>
            </a:r>
            <a:r>
              <a:rPr sz="2000" spc="5" dirty="0">
                <a:solidFill>
                  <a:srgbClr val="073D86"/>
                </a:solidFill>
                <a:latin typeface="SimSun"/>
                <a:cs typeface="SimSun"/>
              </a:rPr>
              <a:t>第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38條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1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規 定，處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新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臺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幣</a:t>
            </a:r>
            <a:r>
              <a:rPr sz="2000" spc="-5" dirty="0">
                <a:solidFill>
                  <a:srgbClr val="073D86"/>
                </a:solidFill>
                <a:latin typeface="SimSun"/>
                <a:cs typeface="SimSun"/>
              </a:rPr>
              <a:t>10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萬以上</a:t>
            </a:r>
            <a:r>
              <a:rPr sz="2000" spc="-10" dirty="0">
                <a:solidFill>
                  <a:srgbClr val="073D86"/>
                </a:solidFill>
                <a:latin typeface="SimSun"/>
                <a:cs typeface="SimSun"/>
              </a:rPr>
              <a:t>50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萬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元以下</a:t>
            </a:r>
            <a:r>
              <a:rPr sz="2000" spc="-15" dirty="0">
                <a:solidFill>
                  <a:srgbClr val="073D86"/>
                </a:solidFill>
                <a:latin typeface="SimSun"/>
                <a:cs typeface="SimSun"/>
              </a:rPr>
              <a:t>罰</a:t>
            </a:r>
            <a:r>
              <a:rPr sz="2000" dirty="0">
                <a:solidFill>
                  <a:srgbClr val="073D86"/>
                </a:solidFill>
                <a:latin typeface="SimSun"/>
                <a:cs typeface="SimSun"/>
              </a:rPr>
              <a:t>緩。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3288" y="6357651"/>
            <a:ext cx="2419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95"/>
              </a:lnSpc>
            </a:pP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71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77715" y="502107"/>
            <a:ext cx="2820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5" dirty="0">
                <a:solidFill>
                  <a:srgbClr val="000000"/>
                </a:solidFill>
                <a:latin typeface="Microsoft JhengHei"/>
                <a:cs typeface="Microsoft JhengHei"/>
              </a:rPr>
              <a:t>雇</a:t>
            </a:r>
            <a:r>
              <a:rPr b="1" spc="-15" dirty="0">
                <a:solidFill>
                  <a:srgbClr val="000000"/>
                </a:solidFill>
                <a:latin typeface="Microsoft JhengHei"/>
                <a:cs typeface="Microsoft JhengHei"/>
              </a:rPr>
              <a:t>主</a:t>
            </a:r>
            <a:r>
              <a:rPr b="1" spc="5" dirty="0">
                <a:solidFill>
                  <a:srgbClr val="000000"/>
                </a:solidFill>
                <a:latin typeface="Microsoft JhengHei"/>
                <a:cs typeface="Microsoft JhengHei"/>
              </a:rPr>
              <a:t>罰</a:t>
            </a:r>
            <a:r>
              <a:rPr b="1" dirty="0">
                <a:solidFill>
                  <a:srgbClr val="000000"/>
                </a:solidFill>
                <a:latin typeface="Microsoft JhengHei"/>
                <a:cs typeface="Microsoft JhengHei"/>
              </a:rPr>
              <a:t>則</a:t>
            </a:r>
            <a:r>
              <a:rPr b="1" spc="280" dirty="0">
                <a:solidFill>
                  <a:srgbClr val="000000"/>
                </a:solidFill>
                <a:latin typeface="Microsoft JhengHei"/>
                <a:cs typeface="Microsoft JhengHei"/>
              </a:rPr>
              <a:t>-</a:t>
            </a:r>
            <a:r>
              <a:rPr b="1" spc="-420" dirty="0">
                <a:solidFill>
                  <a:srgbClr val="000000"/>
                </a:solidFill>
                <a:latin typeface="Microsoft JhengHei"/>
                <a:cs typeface="Microsoft JhengHei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2680" y="1793363"/>
            <a:ext cx="7310120" cy="36099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三、與行為人負連帶責任</a:t>
            </a:r>
            <a:endParaRPr sz="2400">
              <a:latin typeface="SimSun"/>
              <a:cs typeface="SimSun"/>
            </a:endParaRPr>
          </a:p>
          <a:p>
            <a:pPr marL="286385" marR="278765" indent="64008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依性別工作平等法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第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27條規定，受雇者或求職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者因第12條(即性騷擾)之情事，受有損害者，由雇 主及行為人連帶負損害賠償責任。</a:t>
            </a:r>
            <a:endParaRPr sz="2400">
              <a:latin typeface="SimSun"/>
              <a:cs typeface="SimSu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54166"/>
              <a:buFont typeface="Wingdings"/>
              <a:buChar char="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四、雇主免責條件</a:t>
            </a:r>
            <a:endParaRPr sz="2400">
              <a:latin typeface="SimSun"/>
              <a:cs typeface="SimSun"/>
            </a:endParaRPr>
          </a:p>
          <a:p>
            <a:pPr marL="286385" marR="5080" indent="6400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依性別工作平等法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第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27條但書規定，雇主證明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其已遵行性別工作平等法所定之各種防治性騷擾之 </a:t>
            </a:r>
            <a:r>
              <a:rPr sz="2400" spc="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規定，且對該事情之發生已盡力防治仍不免發生者， 雇主不負賠償責任。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304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3288" y="6357651"/>
            <a:ext cx="2419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95"/>
              </a:lnSpc>
            </a:pP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72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571" y="1774825"/>
            <a:ext cx="6395720" cy="26600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被害人的主觀感受</a:t>
            </a:r>
            <a:endParaRPr sz="2400">
              <a:latin typeface="Microsoft JhengHei"/>
              <a:cs typeface="Microsoft JhengHei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被害人即時的抗議或抱怨，或曾對他人提起</a:t>
            </a:r>
            <a:endParaRPr sz="2400">
              <a:latin typeface="Microsoft JhengHei"/>
              <a:cs typeface="Microsoft JhengHei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騷擾的程度，是否影響被害人正常生活</a:t>
            </a:r>
            <a:endParaRPr sz="2400">
              <a:latin typeface="Microsoft JhengHei"/>
              <a:cs typeface="Microsoft JhengHei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兩造是否有上下隸屬、權力不對等或同事關係</a:t>
            </a:r>
            <a:endParaRPr sz="2400">
              <a:latin typeface="Microsoft JhengHei"/>
              <a:cs typeface="Microsoft JhengHei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過去是否有性騷擾他人之紀</a:t>
            </a: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錄</a:t>
            </a:r>
            <a:r>
              <a:rPr sz="2400" b="1" spc="350" dirty="0">
                <a:solidFill>
                  <a:srgbClr val="073D86"/>
                </a:solidFill>
                <a:latin typeface="Microsoft JhengHei"/>
                <a:cs typeface="Microsoft JhengHei"/>
              </a:rPr>
              <a:t>(</a:t>
            </a:r>
            <a:r>
              <a:rPr sz="24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性騷擾史</a:t>
            </a:r>
            <a:r>
              <a:rPr sz="2400" b="1" spc="355" dirty="0">
                <a:solidFill>
                  <a:srgbClr val="073D86"/>
                </a:solidFill>
                <a:latin typeface="Microsoft JhengHei"/>
                <a:cs typeface="Microsoft JhengHei"/>
              </a:rPr>
              <a:t>)</a:t>
            </a:r>
            <a:endParaRPr sz="2400">
              <a:latin typeface="Microsoft JhengHei"/>
              <a:cs typeface="Microsoft JhengHei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加害人性騷擾行為重複發生頻</a:t>
            </a:r>
            <a:r>
              <a:rPr sz="24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率</a:t>
            </a:r>
            <a:r>
              <a:rPr sz="2400" b="1" spc="355" dirty="0">
                <a:solidFill>
                  <a:srgbClr val="073D86"/>
                </a:solidFill>
                <a:latin typeface="Microsoft JhengHei"/>
                <a:cs typeface="Microsoft JhengHei"/>
              </a:rPr>
              <a:t>(</a:t>
            </a: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性騷擾史</a:t>
            </a:r>
            <a:r>
              <a:rPr sz="2400" b="1" spc="355" dirty="0">
                <a:solidFill>
                  <a:srgbClr val="073D86"/>
                </a:solidFill>
                <a:latin typeface="Microsoft JhengHei"/>
                <a:cs typeface="Microsoft JhengHei"/>
              </a:rPr>
              <a:t>)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73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5173" y="594106"/>
            <a:ext cx="5613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Microsoft JhengHei"/>
                <a:cs typeface="Microsoft JhengHei"/>
              </a:rPr>
              <a:t>簡單初</a:t>
            </a:r>
            <a:r>
              <a:rPr b="1" spc="-25" dirty="0">
                <a:latin typeface="Microsoft JhengHei"/>
                <a:cs typeface="Microsoft JhengHei"/>
              </a:rPr>
              <a:t>步</a:t>
            </a:r>
            <a:r>
              <a:rPr b="1" dirty="0">
                <a:latin typeface="Microsoft JhengHei"/>
                <a:cs typeface="Microsoft JhengHei"/>
              </a:rPr>
              <a:t>的判別</a:t>
            </a:r>
            <a:r>
              <a:rPr b="1" spc="-25" dirty="0">
                <a:latin typeface="Microsoft JhengHei"/>
                <a:cs typeface="Microsoft JhengHei"/>
              </a:rPr>
              <a:t>標</a:t>
            </a:r>
            <a:r>
              <a:rPr b="1" dirty="0">
                <a:latin typeface="Microsoft JhengHei"/>
                <a:cs typeface="Microsoft JhengHei"/>
              </a:rPr>
              <a:t>準：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870AA7CC-52E0-0323-78E5-96DD41E8DCB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9944" y="422859"/>
            <a:ext cx="6120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Microsoft JhengHei"/>
                <a:cs typeface="Microsoft JhengHei"/>
              </a:rPr>
              <a:t>如何避</a:t>
            </a:r>
            <a:r>
              <a:rPr sz="4000" b="1" spc="5" dirty="0">
                <a:latin typeface="Microsoft JhengHei"/>
                <a:cs typeface="Microsoft JhengHei"/>
              </a:rPr>
              <a:t>免</a:t>
            </a:r>
            <a:r>
              <a:rPr sz="4000" b="1" spc="-5" dirty="0">
                <a:latin typeface="Microsoft JhengHei"/>
                <a:cs typeface="Microsoft JhengHei"/>
              </a:rPr>
              <a:t>成為性騷擾加害人</a:t>
            </a:r>
            <a:endParaRPr sz="4000">
              <a:latin typeface="Microsoft JhengHei"/>
              <a:cs typeface="Microsoft Jheng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1412747"/>
            <a:ext cx="7993380" cy="51389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74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2DF97CC1-0C3C-8824-896F-95F4FB2CEBD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1772157"/>
            <a:ext cx="7282180" cy="4064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715" indent="-274320" algn="just">
              <a:lnSpc>
                <a:spcPts val="24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尊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重每一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個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人的差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異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性，不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確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定他人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感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受前，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寧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可 </a:t>
            </a:r>
            <a:r>
              <a:rPr sz="2500" b="1" dirty="0">
                <a:solidFill>
                  <a:srgbClr val="073D86"/>
                </a:solidFill>
                <a:latin typeface="Microsoft JhengHei"/>
                <a:cs typeface="Microsoft JhengHei"/>
              </a:rPr>
              <a:t>不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說黃色笑話、不隨便碰觸他人身體。</a:t>
            </a:r>
            <a:endParaRPr sz="2500">
              <a:latin typeface="Microsoft JhengHei"/>
              <a:cs typeface="Microsoft JhengHei"/>
            </a:endParaRPr>
          </a:p>
          <a:p>
            <a:pPr marL="286385" marR="5715" indent="-274320" algn="just">
              <a:lnSpc>
                <a:spcPts val="2400"/>
              </a:lnSpc>
              <a:spcBef>
                <a:spcPts val="60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不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以性或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別的話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題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開玩笑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，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例如嘲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笑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對方胸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部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太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小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或太大。</a:t>
            </a:r>
            <a:endParaRPr sz="2500">
              <a:latin typeface="Microsoft JhengHei"/>
              <a:cs typeface="Microsoft JhengHei"/>
            </a:endParaRPr>
          </a:p>
          <a:p>
            <a:pPr marL="286385" marR="5715" indent="-274320" algn="just">
              <a:lnSpc>
                <a:spcPts val="2400"/>
              </a:lnSpc>
              <a:spcBef>
                <a:spcPts val="60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不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要自認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自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己是萬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人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迷，自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己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的言行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舉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止不見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得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受 </a:t>
            </a:r>
            <a:r>
              <a:rPr sz="2500" b="1" dirty="0">
                <a:solidFill>
                  <a:srgbClr val="073D86"/>
                </a:solidFill>
                <a:latin typeface="Microsoft JhengHei"/>
                <a:cs typeface="Microsoft JhengHei"/>
              </a:rPr>
              <a:t>到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歡迎，不當或過度的追求都可能成</a:t>
            </a:r>
            <a:r>
              <a:rPr sz="2500" b="1" dirty="0">
                <a:solidFill>
                  <a:srgbClr val="073D86"/>
                </a:solidFill>
                <a:latin typeface="Microsoft JhengHei"/>
                <a:cs typeface="Microsoft JhengHei"/>
              </a:rPr>
              <a:t>為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性騷擾。</a:t>
            </a:r>
            <a:endParaRPr sz="2500">
              <a:latin typeface="Microsoft JhengHei"/>
              <a:cs typeface="Microsoft JhengHei"/>
            </a:endParaRPr>
          </a:p>
          <a:p>
            <a:pPr marL="286385" marR="5715" indent="-274320" algn="just">
              <a:lnSpc>
                <a:spcPts val="2400"/>
              </a:lnSpc>
              <a:spcBef>
                <a:spcPts val="60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就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算是親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如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夫妻或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情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人，任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何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親密動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作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都需你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情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我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願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，否則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不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小心便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會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成為性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騷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擾或性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侵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害加害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人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。</a:t>
            </a:r>
            <a:endParaRPr sz="2500">
              <a:latin typeface="Microsoft JhengHei"/>
              <a:cs typeface="Microsoft JhengHei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62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檢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視自己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是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否存在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騷擾迷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思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，迷思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愈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嚴重者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，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愈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容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易成為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騷擾加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害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人高危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險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群。應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經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常參與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相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關 </a:t>
            </a:r>
            <a:r>
              <a:rPr sz="25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教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育訓練、閱讀相關書籍，建立具有</a:t>
            </a:r>
            <a:r>
              <a:rPr sz="2500" b="1" dirty="0">
                <a:solidFill>
                  <a:srgbClr val="073D86"/>
                </a:solidFill>
                <a:latin typeface="Microsoft JhengHei"/>
                <a:cs typeface="Microsoft JhengHei"/>
              </a:rPr>
              <a:t>性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別敏感度及 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尊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重差異</a:t>
            </a:r>
            <a:r>
              <a:rPr sz="25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的</a:t>
            </a:r>
            <a:r>
              <a:rPr sz="25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態度。</a:t>
            </a:r>
            <a:endParaRPr sz="25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75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7414" y="594106"/>
            <a:ext cx="67316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Microsoft JhengHei"/>
                <a:cs typeface="Microsoft JhengHei"/>
              </a:rPr>
              <a:t>如何避</a:t>
            </a:r>
            <a:r>
              <a:rPr b="1" spc="-25" dirty="0">
                <a:latin typeface="Microsoft JhengHei"/>
                <a:cs typeface="Microsoft JhengHei"/>
              </a:rPr>
              <a:t>免</a:t>
            </a:r>
            <a:r>
              <a:rPr b="1" dirty="0">
                <a:latin typeface="Microsoft JhengHei"/>
                <a:cs typeface="Microsoft JhengHei"/>
              </a:rPr>
              <a:t>成為性</a:t>
            </a:r>
            <a:r>
              <a:rPr b="1" spc="-25" dirty="0">
                <a:latin typeface="Microsoft JhengHei"/>
                <a:cs typeface="Microsoft JhengHei"/>
              </a:rPr>
              <a:t>騷</a:t>
            </a:r>
            <a:r>
              <a:rPr b="1" dirty="0">
                <a:latin typeface="Microsoft JhengHei"/>
                <a:cs typeface="Microsoft JhengHei"/>
              </a:rPr>
              <a:t>擾加害人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99C9ACF4-7AE2-1CC3-368B-1BDB8DAE5F8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119" y="1774825"/>
            <a:ext cx="7614920" cy="29527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FF9933"/>
                </a:solidFill>
                <a:latin typeface="Microsoft JhengHei"/>
                <a:cs typeface="Microsoft JhengHei"/>
              </a:rPr>
              <a:t>四不：</a:t>
            </a:r>
            <a:endParaRPr sz="2400">
              <a:latin typeface="Microsoft JhengHei"/>
              <a:cs typeface="Microsoft JhengHei"/>
            </a:endParaRPr>
          </a:p>
          <a:p>
            <a:pPr marL="286385" marR="508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當不確定自己的言行是否為對方所歡迎時，寧可先不要 說或不要做。</a:t>
            </a:r>
            <a:endParaRPr sz="2400">
              <a:latin typeface="Microsoft JhengHei"/>
              <a:cs typeface="Microsoft JhengHei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如果察覺到自己的言行是不受歡迎時，應不要繼續說或 </a:t>
            </a:r>
            <a:r>
              <a:rPr sz="24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繼續做。</a:t>
            </a:r>
            <a:endParaRPr sz="2400">
              <a:latin typeface="Microsoft JhengHei"/>
              <a:cs typeface="Microsoft JhengHei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不要將對方的「友善」誤解為「性趣」。</a:t>
            </a:r>
            <a:endParaRPr sz="2400">
              <a:latin typeface="Microsoft JhengHei"/>
              <a:cs typeface="Microsoft JhengHei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不要利用對方的仰慕或信任，遂行性騷擾行為。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76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764" y="313690"/>
            <a:ext cx="56121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3335" marR="5080" indent="-254127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Microsoft JhengHei"/>
                <a:cs typeface="Microsoft JhengHei"/>
              </a:rPr>
              <a:t>避</a:t>
            </a:r>
            <a:r>
              <a:rPr sz="4000" b="1" spc="-5" dirty="0">
                <a:latin typeface="Microsoft JhengHei"/>
                <a:cs typeface="Microsoft JhengHei"/>
              </a:rPr>
              <a:t>免性</a:t>
            </a:r>
            <a:r>
              <a:rPr sz="4000" b="1" dirty="0">
                <a:latin typeface="Microsoft JhengHei"/>
                <a:cs typeface="Microsoft JhengHei"/>
              </a:rPr>
              <a:t>騷</a:t>
            </a:r>
            <a:r>
              <a:rPr sz="4000" b="1" spc="-5" dirty="0">
                <a:latin typeface="Microsoft JhengHei"/>
                <a:cs typeface="Microsoft JhengHei"/>
              </a:rPr>
              <a:t>擾他</a:t>
            </a:r>
            <a:r>
              <a:rPr sz="4000" b="1" dirty="0">
                <a:latin typeface="Microsoft JhengHei"/>
                <a:cs typeface="Microsoft JhengHei"/>
              </a:rPr>
              <a:t>人</a:t>
            </a:r>
            <a:r>
              <a:rPr sz="4000" b="1" spc="-5" dirty="0">
                <a:latin typeface="Microsoft JhengHei"/>
                <a:cs typeface="Microsoft JhengHei"/>
              </a:rPr>
              <a:t>之六</a:t>
            </a:r>
            <a:r>
              <a:rPr sz="4000" b="1" dirty="0">
                <a:latin typeface="Microsoft JhengHei"/>
                <a:cs typeface="Microsoft JhengHei"/>
              </a:rPr>
              <a:t>大</a:t>
            </a:r>
            <a:r>
              <a:rPr sz="4000" b="1" spc="-5" dirty="0">
                <a:latin typeface="Microsoft JhengHei"/>
                <a:cs typeface="Microsoft JhengHei"/>
              </a:rPr>
              <a:t>原 則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D3761DEF-C973-2FB7-E222-B69FA3C5B9F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23820"/>
            <a:ext cx="7310120" cy="28790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FF9933"/>
                </a:solidFill>
                <a:latin typeface="Microsoft JhengHei"/>
                <a:cs typeface="Microsoft JhengHei"/>
              </a:rPr>
              <a:t>二要：</a:t>
            </a:r>
            <a:endParaRPr sz="2400">
              <a:latin typeface="Microsoft JhengHei"/>
              <a:cs typeface="Microsoft JhengHei"/>
            </a:endParaRPr>
          </a:p>
          <a:p>
            <a:pPr marL="286385" marR="309880" indent="-274320" algn="just">
              <a:lnSpc>
                <a:spcPct val="9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要能敏感察覺自己與對方是否存有結構性與個別性 差異：結構性差異是指雙方的權力、體力，地位或 資源不相等；個別性差異是指彼此擁有不同的身體 界限、認知標準、品味偏好、及價值觀等。</a:t>
            </a:r>
            <a:endParaRPr sz="2400">
              <a:latin typeface="Microsoft JhengHei"/>
              <a:cs typeface="Microsoft JhengHei"/>
            </a:endParaRPr>
          </a:p>
          <a:p>
            <a:pPr marL="286385" marR="5080" indent="-274320">
              <a:lnSpc>
                <a:spcPts val="2590"/>
              </a:lnSpc>
              <a:spcBef>
                <a:spcPts val="62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Microsoft JhengHei"/>
                <a:cs typeface="Microsoft JhengHei"/>
              </a:rPr>
              <a:t>若查覺與對方存有上述差異，具優勢者（如：主管、 老師、身體力壯者）更應嚴守專業倫理及尊重差異 </a:t>
            </a:r>
            <a:r>
              <a:rPr sz="2400" b="1" spc="5" dirty="0">
                <a:solidFill>
                  <a:srgbClr val="073D86"/>
                </a:solidFill>
                <a:latin typeface="Microsoft JhengHei"/>
                <a:cs typeface="Microsoft JhengHei"/>
              </a:rPr>
              <a:t> </a:t>
            </a:r>
            <a:r>
              <a:rPr sz="2400" b="1" spc="-5" dirty="0">
                <a:solidFill>
                  <a:srgbClr val="073D86"/>
                </a:solidFill>
                <a:latin typeface="Microsoft JhengHei"/>
                <a:cs typeface="Microsoft JhengHei"/>
              </a:rPr>
              <a:t>等人際互動原則。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77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7414" y="594106"/>
            <a:ext cx="67316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Microsoft JhengHei"/>
                <a:cs typeface="Microsoft JhengHei"/>
              </a:rPr>
              <a:t>避免性</a:t>
            </a:r>
            <a:r>
              <a:rPr b="1" spc="-25" dirty="0">
                <a:latin typeface="Microsoft JhengHei"/>
                <a:cs typeface="Microsoft JhengHei"/>
              </a:rPr>
              <a:t>騷</a:t>
            </a:r>
            <a:r>
              <a:rPr b="1" dirty="0">
                <a:latin typeface="Microsoft JhengHei"/>
                <a:cs typeface="Microsoft JhengHei"/>
              </a:rPr>
              <a:t>擾他人</a:t>
            </a:r>
            <a:r>
              <a:rPr b="1" spc="-25" dirty="0">
                <a:latin typeface="Microsoft JhengHei"/>
                <a:cs typeface="Microsoft JhengHei"/>
              </a:rPr>
              <a:t>之</a:t>
            </a:r>
            <a:r>
              <a:rPr b="1" dirty="0">
                <a:latin typeface="Microsoft JhengHei"/>
                <a:cs typeface="Microsoft JhengHei"/>
              </a:rPr>
              <a:t>六大原則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FAAA05BF-3F6B-C11B-65BA-404021CCF5F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1937715"/>
            <a:ext cx="7005955" cy="338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ts val="2855"/>
              </a:lnSpc>
              <a:spcBef>
                <a:spcPts val="100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七、本處於知悉有性騷擾之情形時，應採取立即且</a:t>
            </a:r>
            <a:endParaRPr sz="2400">
              <a:latin typeface="SimSun"/>
              <a:cs typeface="SimSun"/>
            </a:endParaRPr>
          </a:p>
          <a:p>
            <a:pPr marL="287020">
              <a:lnSpc>
                <a:spcPts val="2855"/>
              </a:lnSpc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有效之糾正及補救措施，</a:t>
            </a:r>
            <a:endParaRPr sz="2400">
              <a:latin typeface="SimSun"/>
              <a:cs typeface="SimSu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並注意下列事項：</a:t>
            </a:r>
            <a:endParaRPr sz="2400">
              <a:latin typeface="SimSun"/>
              <a:cs typeface="SimSu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（一）</a:t>
            </a:r>
            <a:r>
              <a:rPr sz="2400" spc="-6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保護被害人之權益及隱私。</a:t>
            </a:r>
            <a:endParaRPr sz="2400">
              <a:latin typeface="SimSun"/>
              <a:cs typeface="SimSu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（二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2400" spc="-6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對身心障礙者依其障別提供必要之協助。</a:t>
            </a:r>
            <a:endParaRPr sz="2400">
              <a:latin typeface="SimSun"/>
              <a:cs typeface="SimSu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（三）</a:t>
            </a:r>
            <a:r>
              <a:rPr sz="2400" spc="-6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對所屬場域空間安全之維護或改善。</a:t>
            </a:r>
            <a:endParaRPr sz="2400">
              <a:latin typeface="SimSun"/>
              <a:cs typeface="SimSu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（四）</a:t>
            </a:r>
            <a:r>
              <a:rPr sz="2400" spc="-6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對行為人之懲處。</a:t>
            </a:r>
            <a:endParaRPr sz="2400">
              <a:latin typeface="SimSun"/>
              <a:cs typeface="SimSu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（五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2400" spc="-6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其他防治及改善措施。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78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8690" y="180848"/>
            <a:ext cx="7642859" cy="12350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045970" marR="5080" indent="-2033905">
              <a:lnSpc>
                <a:spcPts val="4730"/>
              </a:lnSpc>
              <a:spcBef>
                <a:spcPts val="260"/>
              </a:spcBef>
            </a:pPr>
            <a:r>
              <a:rPr sz="4000" dirty="0"/>
              <a:t>臺</a:t>
            </a:r>
            <a:r>
              <a:rPr sz="4000" spc="-5" dirty="0"/>
              <a:t>北市</a:t>
            </a:r>
            <a:r>
              <a:rPr sz="4000" dirty="0"/>
              <a:t>政</a:t>
            </a:r>
            <a:r>
              <a:rPr sz="4000" spc="-5" dirty="0"/>
              <a:t>府政</a:t>
            </a:r>
            <a:r>
              <a:rPr sz="4000" dirty="0"/>
              <a:t>風</a:t>
            </a:r>
            <a:r>
              <a:rPr sz="4000" spc="-5" dirty="0"/>
              <a:t>處性</a:t>
            </a:r>
            <a:r>
              <a:rPr sz="4000" dirty="0"/>
              <a:t>騷</a:t>
            </a:r>
            <a:r>
              <a:rPr sz="4000" spc="-5" dirty="0"/>
              <a:t>擾防</a:t>
            </a:r>
            <a:r>
              <a:rPr sz="4000" dirty="0"/>
              <a:t>治</a:t>
            </a:r>
            <a:r>
              <a:rPr sz="4000" spc="-5" dirty="0"/>
              <a:t>申訴 及調查</a:t>
            </a:r>
            <a:r>
              <a:rPr sz="4000" spc="5" dirty="0"/>
              <a:t>處</a:t>
            </a:r>
            <a:r>
              <a:rPr sz="4000" spc="-5" dirty="0"/>
              <a:t>理要點</a:t>
            </a:r>
            <a:endParaRPr sz="4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F9DE4161-5BFE-D5B8-5790-7D3C903D6C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1866138"/>
            <a:ext cx="7154545" cy="22879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86385" marR="46355" indent="-274320" algn="just">
              <a:lnSpc>
                <a:spcPct val="99200"/>
              </a:lnSpc>
              <a:spcBef>
                <a:spcPts val="12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八、本處為受理性騷擾申訴及調查案件，設置性騷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擾申訴處理委員會（以下簡稱本委員會），本委員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會置主任委員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名，並為會議主席，主席因故無法主</a:t>
            </a:r>
            <a:endParaRPr sz="2400">
              <a:latin typeface="SimSun"/>
              <a:cs typeface="SimSu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持會議者，得另指定其他委員代理之；置委</a:t>
            </a:r>
            <a:r>
              <a:rPr sz="2400" spc="5" dirty="0">
                <a:solidFill>
                  <a:srgbClr val="073D86"/>
                </a:solidFill>
                <a:latin typeface="SimSun"/>
                <a:cs typeface="SimSun"/>
              </a:rPr>
              <a:t>員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3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人至  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7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人，其成員之女性代表不得低於二分之一，並視需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要聘請專家學者擔任委員。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79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3061" y="583438"/>
            <a:ext cx="2819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設置委</a:t>
            </a:r>
            <a:r>
              <a:rPr spc="-25" dirty="0"/>
              <a:t>員</a:t>
            </a:r>
            <a:r>
              <a:rPr dirty="0"/>
              <a:t>會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5DD06B01-7A84-0790-57D7-FD47958416E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677" y="1800605"/>
            <a:ext cx="7118984" cy="48539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11785" marR="94615" indent="-274320" algn="just">
              <a:lnSpc>
                <a:spcPts val="2110"/>
              </a:lnSpc>
              <a:spcBef>
                <a:spcPts val="605"/>
              </a:spcBef>
              <a:buClr>
                <a:srgbClr val="30B6FC"/>
              </a:buClr>
              <a:buFont typeface="Symbol"/>
              <a:buChar char=""/>
              <a:tabLst>
                <a:tab pos="3124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九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、性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騷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申訴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應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書面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詞提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出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以言詞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之者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受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理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之人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員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單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位應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成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錄，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經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向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訴人朗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或使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閱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覽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，確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認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內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容無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誤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由其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簽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蓋章。</a:t>
            </a:r>
            <a:endParaRPr sz="2200">
              <a:latin typeface="SimSun"/>
              <a:cs typeface="SimSun"/>
            </a:endParaRPr>
          </a:p>
          <a:p>
            <a:pPr marL="373380" indent="-335915" algn="just">
              <a:lnSpc>
                <a:spcPct val="100000"/>
              </a:lnSpc>
              <a:spcBef>
                <a:spcPts val="25"/>
              </a:spcBef>
              <a:buClr>
                <a:srgbClr val="30B6FC"/>
              </a:buClr>
              <a:buFont typeface="Symbol"/>
              <a:buChar char=""/>
              <a:tabLst>
                <a:tab pos="374015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申訴書或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言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詞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作成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紀錄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應載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明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下列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項：</a:t>
            </a:r>
            <a:endParaRPr sz="2200">
              <a:latin typeface="SimSun"/>
              <a:cs typeface="SimSun"/>
            </a:endParaRPr>
          </a:p>
          <a:p>
            <a:pPr marL="311785" marR="32384" indent="-274320" algn="just">
              <a:lnSpc>
                <a:spcPts val="2110"/>
              </a:lnSpc>
              <a:spcBef>
                <a:spcPts val="509"/>
              </a:spcBef>
              <a:buClr>
                <a:srgbClr val="30B6FC"/>
              </a:buClr>
              <a:buFont typeface="Symbol"/>
              <a:buChar char=""/>
              <a:tabLst>
                <a:tab pos="312420" algn="l"/>
              </a:tabLst>
            </a:pP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（一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2200" spc="-63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申訴人之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姓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名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、性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別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、年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齡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、身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分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證統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編號或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護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照號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碼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服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務或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就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學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單位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及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職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稱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、住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所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居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所、聯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絡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電話。</a:t>
            </a:r>
            <a:endParaRPr sz="2200">
              <a:latin typeface="SimSun"/>
              <a:cs typeface="SimSun"/>
            </a:endParaRPr>
          </a:p>
          <a:p>
            <a:pPr marL="312420" indent="-274320" algn="just">
              <a:lnSpc>
                <a:spcPts val="2375"/>
              </a:lnSpc>
              <a:spcBef>
                <a:spcPts val="25"/>
              </a:spcBef>
              <a:buClr>
                <a:srgbClr val="30B6FC"/>
              </a:buClr>
              <a:buFont typeface="Symbol"/>
              <a:buChar char=""/>
              <a:tabLst>
                <a:tab pos="3124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（二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2200" spc="-63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有法定代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理人者，其姓名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性別、年齡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身分證</a:t>
            </a:r>
            <a:endParaRPr sz="2200">
              <a:latin typeface="SimSun"/>
              <a:cs typeface="SimSun"/>
            </a:endParaRPr>
          </a:p>
          <a:p>
            <a:pPr marL="311785">
              <a:lnSpc>
                <a:spcPts val="2375"/>
              </a:lnSpc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統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一編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號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護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照號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碼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職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業、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住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所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居所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聯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絡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電話。</a:t>
            </a:r>
            <a:endParaRPr sz="2200">
              <a:latin typeface="SimSun"/>
              <a:cs typeface="SimSun"/>
            </a:endParaRPr>
          </a:p>
          <a:p>
            <a:pPr marL="311785" marR="32384" indent="-274320" algn="just">
              <a:lnSpc>
                <a:spcPts val="2110"/>
              </a:lnSpc>
              <a:spcBef>
                <a:spcPts val="509"/>
              </a:spcBef>
              <a:buClr>
                <a:srgbClr val="30B6FC"/>
              </a:buClr>
              <a:buFont typeface="Symbol"/>
              <a:buChar char=""/>
              <a:tabLst>
                <a:tab pos="312420" algn="l"/>
              </a:tabLst>
            </a:pP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（三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2200" spc="-63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有委任代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理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者，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姓名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性別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年齡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身分證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統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一編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號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護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照號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碼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職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業、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住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所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居所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聯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絡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電話， </a:t>
            </a:r>
            <a:r>
              <a:rPr sz="2200" spc="-109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並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檢附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委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任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書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200">
              <a:latin typeface="SimSun"/>
              <a:cs typeface="SimSun"/>
            </a:endParaRPr>
          </a:p>
          <a:p>
            <a:pPr marL="312420" indent="-274320" algn="just">
              <a:lnSpc>
                <a:spcPct val="100000"/>
              </a:lnSpc>
              <a:spcBef>
                <a:spcPts val="25"/>
              </a:spcBef>
              <a:buClr>
                <a:srgbClr val="30B6FC"/>
              </a:buClr>
              <a:buFont typeface="Symbol"/>
              <a:buChar char=""/>
              <a:tabLst>
                <a:tab pos="3124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（四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2200" spc="-63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申訴之事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實內容及相關證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據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200">
              <a:latin typeface="SimSun"/>
              <a:cs typeface="SimSun"/>
            </a:endParaRPr>
          </a:p>
          <a:p>
            <a:pPr marL="312420" indent="-274320" algn="just">
              <a:lnSpc>
                <a:spcPct val="100000"/>
              </a:lnSpc>
              <a:buClr>
                <a:srgbClr val="30B6FC"/>
              </a:buClr>
              <a:buFont typeface="Symbol"/>
              <a:buChar char=""/>
              <a:tabLst>
                <a:tab pos="312420" algn="l"/>
              </a:tabLst>
            </a:pPr>
            <a:r>
              <a:rPr sz="2200" spc="5" dirty="0">
                <a:solidFill>
                  <a:srgbClr val="073D86"/>
                </a:solidFill>
                <a:latin typeface="SimSun"/>
                <a:cs typeface="SimSun"/>
              </a:rPr>
              <a:t>（五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2200" spc="-63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申訴之年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月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日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2200">
              <a:latin typeface="SimSun"/>
              <a:cs typeface="SimSun"/>
            </a:endParaRPr>
          </a:p>
          <a:p>
            <a:pPr marL="311785" marR="94615" indent="-274320" algn="just">
              <a:lnSpc>
                <a:spcPct val="80000"/>
              </a:lnSpc>
              <a:spcBef>
                <a:spcPts val="530"/>
              </a:spcBef>
              <a:buClr>
                <a:srgbClr val="30B6FC"/>
              </a:buClr>
              <a:buFont typeface="Symbol"/>
              <a:buChar char=""/>
              <a:tabLst>
                <a:tab pos="312420" algn="l"/>
              </a:tabLst>
            </a:pP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訴書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言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詞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作成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紀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錄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不合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前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項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規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定，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而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其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情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形可補 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正者，應通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知申</a:t>
            </a:r>
            <a:r>
              <a:rPr sz="2200" dirty="0">
                <a:solidFill>
                  <a:srgbClr val="073D86"/>
                </a:solidFill>
                <a:latin typeface="SimSun"/>
                <a:cs typeface="SimSun"/>
              </a:rPr>
              <a:t>訴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2200" spc="15" dirty="0">
                <a:solidFill>
                  <a:srgbClr val="073D86"/>
                </a:solidFill>
                <a:latin typeface="SimSun"/>
                <a:cs typeface="SimSun"/>
              </a:rPr>
              <a:t>於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14</a:t>
            </a:r>
            <a:r>
              <a:rPr sz="2200" spc="-560" dirty="0">
                <a:solidFill>
                  <a:srgbClr val="073D86"/>
                </a:solidFill>
                <a:latin typeface="SimSun"/>
                <a:cs typeface="SimSun"/>
              </a:rPr>
              <a:t>日</a:t>
            </a:r>
            <a:r>
              <a:rPr sz="1500" spc="-112" baseline="44444" dirty="0">
                <a:solidFill>
                  <a:srgbClr val="B03E9A"/>
                </a:solidFill>
                <a:latin typeface="Verdana"/>
                <a:cs typeface="Verdana"/>
              </a:rPr>
              <a:t>8</a:t>
            </a:r>
            <a:r>
              <a:rPr sz="2200" spc="-2135" dirty="0">
                <a:solidFill>
                  <a:srgbClr val="073D86"/>
                </a:solidFill>
                <a:latin typeface="SimSun"/>
                <a:cs typeface="SimSun"/>
              </a:rPr>
              <a:t>內</a:t>
            </a:r>
            <a:r>
              <a:rPr sz="1500" spc="-7" baseline="44444" dirty="0">
                <a:solidFill>
                  <a:srgbClr val="B03E9A"/>
                </a:solidFill>
                <a:latin typeface="Verdana"/>
                <a:cs typeface="Verdana"/>
              </a:rPr>
              <a:t>0</a:t>
            </a:r>
            <a:r>
              <a:rPr sz="1500" spc="157" baseline="4444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SimSun"/>
                <a:cs typeface="SimSun"/>
              </a:rPr>
              <a:t>補正。</a:t>
            </a:r>
            <a:endParaRPr sz="22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受理申訴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A48C626A-1A8E-C9AF-9C58-EC056582DAF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1386" y="1953590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Microsoft JhengHei"/>
                <a:cs typeface="Microsoft JhengHei"/>
              </a:rPr>
              <a:t>擾時，你會向外</a:t>
            </a:r>
            <a:endParaRPr sz="4000" dirty="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3640" y="6344443"/>
            <a:ext cx="1568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pPr marL="38100">
                <a:lnSpc>
                  <a:spcPct val="100000"/>
                </a:lnSpc>
                <a:spcBef>
                  <a:spcPts val="100"/>
                </a:spcBef>
              </a:pPr>
              <a:t>8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3777" y="2602484"/>
            <a:ext cx="1188720" cy="324704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480"/>
              </a:spcBef>
              <a:buClr>
                <a:srgbClr val="30B6FC"/>
              </a:buClr>
              <a:buFont typeface="Symbol"/>
              <a:buChar char=""/>
              <a:tabLst>
                <a:tab pos="2743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會</a:t>
            </a:r>
            <a:endParaRPr sz="2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3600" baseline="-2314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spc="390" baseline="-2314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45.6</a:t>
            </a:r>
            <a:r>
              <a:rPr sz="3600" spc="-7" baseline="2314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3600" baseline="2314" dirty="0">
              <a:latin typeface="SimSun"/>
              <a:cs typeface="SimSun"/>
            </a:endParaRPr>
          </a:p>
          <a:p>
            <a:pPr marL="274320" indent="-274320">
              <a:lnSpc>
                <a:spcPct val="100000"/>
              </a:lnSpc>
              <a:spcBef>
                <a:spcPts val="195"/>
              </a:spcBef>
              <a:buClr>
                <a:srgbClr val="30B6FC"/>
              </a:buClr>
              <a:buFont typeface="Symbol"/>
              <a:buChar char=""/>
              <a:tabLst>
                <a:tab pos="274320" algn="l"/>
              </a:tabLst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不會</a:t>
            </a:r>
            <a:endParaRPr sz="2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3600" baseline="-2314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spc="419" baseline="-2314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39.8</a:t>
            </a:r>
            <a:r>
              <a:rPr sz="3600" spc="-7" baseline="2314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3600" baseline="2314" dirty="0">
              <a:latin typeface="SimSun"/>
              <a:cs typeface="SimSun"/>
            </a:endParaRPr>
          </a:p>
          <a:p>
            <a:pPr marL="274320" indent="-274320">
              <a:lnSpc>
                <a:spcPct val="100000"/>
              </a:lnSpc>
              <a:spcBef>
                <a:spcPts val="190"/>
              </a:spcBef>
              <a:buClr>
                <a:srgbClr val="30B6FC"/>
              </a:buClr>
              <a:buFont typeface="Symbol"/>
              <a:buChar char=""/>
              <a:tabLst>
                <a:tab pos="2743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不知道</a:t>
            </a:r>
            <a:endParaRPr sz="2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3600" baseline="-2314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600" spc="465" baseline="-2314" dirty="0">
                <a:solidFill>
                  <a:srgbClr val="30B6F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14.6</a:t>
            </a:r>
            <a:r>
              <a:rPr sz="3600" spc="-7" baseline="2314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3600" baseline="2314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 dirty="0">
              <a:latin typeface="Symbol"/>
              <a:cs typeface="Symbo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287F8042-9F31-F350-EF62-4768EC60412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1858200"/>
            <a:ext cx="7526020" cy="28797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十、性騷擾之申訴有下列情形之一，應不予受理：</a:t>
            </a:r>
            <a:endParaRPr sz="2400">
              <a:latin typeface="SimSun"/>
              <a:cs typeface="SimSun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（一）</a:t>
            </a:r>
            <a:r>
              <a:rPr sz="2400" spc="-6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申訴書或言詞作成之紀錄，未於前條</a:t>
            </a:r>
            <a:r>
              <a:rPr sz="2400" spc="5" dirty="0">
                <a:solidFill>
                  <a:srgbClr val="073D86"/>
                </a:solidFill>
                <a:latin typeface="SimSun"/>
                <a:cs typeface="SimSun"/>
              </a:rPr>
              <a:t>第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3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項所定 期限內補正者。</a:t>
            </a:r>
            <a:endParaRPr sz="2400">
              <a:latin typeface="SimSun"/>
              <a:cs typeface="SimSun"/>
            </a:endParaRPr>
          </a:p>
          <a:p>
            <a:pPr marL="286385" marR="15367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（二）</a:t>
            </a:r>
            <a:r>
              <a:rPr sz="2400" spc="-6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同一事件已調查完畢，並將調查結果函復當事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人者。</a:t>
            </a:r>
            <a:endParaRPr sz="2400">
              <a:latin typeface="SimSun"/>
              <a:cs typeface="SimSun"/>
            </a:endParaRPr>
          </a:p>
          <a:p>
            <a:pPr marL="286385" marR="14986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353695" algn="l"/>
                <a:tab pos="354330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本處不受理性騷擾申訴時，應於申訴或移送到</a:t>
            </a:r>
            <a:r>
              <a:rPr sz="2400" spc="5" dirty="0">
                <a:solidFill>
                  <a:srgbClr val="073D86"/>
                </a:solidFill>
                <a:latin typeface="SimSun"/>
                <a:cs typeface="SimSun"/>
              </a:rPr>
              <a:t>達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2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0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日 內以書面通知當事人，並應副知主管機關。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81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3061" y="583438"/>
            <a:ext cx="2819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申訴不</a:t>
            </a:r>
            <a:r>
              <a:rPr spc="-25" dirty="0"/>
              <a:t>受</a:t>
            </a:r>
            <a:r>
              <a:rPr dirty="0"/>
              <a:t>理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6CC3B992-F823-28A9-769B-586993C5565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1973707"/>
            <a:ext cx="7072630" cy="4116704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86385" marR="71755" indent="-274320">
              <a:lnSpc>
                <a:spcPts val="2540"/>
              </a:lnSpc>
              <a:spcBef>
                <a:spcPts val="46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十一、性騷擾事件之申訴調查，有下列情形之一， 調查人員應自行迴避︰</a:t>
            </a:r>
            <a:endParaRPr sz="2400">
              <a:latin typeface="SimSun"/>
              <a:cs typeface="SimSun"/>
            </a:endParaRPr>
          </a:p>
          <a:p>
            <a:pPr marL="286385" marR="5080" indent="-274320">
              <a:lnSpc>
                <a:spcPts val="2590"/>
              </a:lnSpc>
              <a:spcBef>
                <a:spcPts val="59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（一）</a:t>
            </a:r>
            <a:r>
              <a:rPr sz="2400" spc="-6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本人或其配偶、前配偶、四親等內之血親或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三親等內之姻親或曾有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此關係者為事件之當事人時。</a:t>
            </a:r>
            <a:endParaRPr sz="2400">
              <a:latin typeface="SimSun"/>
              <a:cs typeface="SimSun"/>
            </a:endParaRPr>
          </a:p>
          <a:p>
            <a:pPr marL="286385" marR="5080" indent="-274320">
              <a:lnSpc>
                <a:spcPts val="2590"/>
              </a:lnSpc>
              <a:spcBef>
                <a:spcPts val="62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（二）</a:t>
            </a:r>
            <a:r>
              <a:rPr sz="2400" spc="-6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本人或其配偶、前配偶，就該事件與當事人 有共同權利人或共同義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務人之關係者。</a:t>
            </a:r>
            <a:endParaRPr sz="2400">
              <a:latin typeface="SimSun"/>
              <a:cs typeface="SimSun"/>
            </a:endParaRPr>
          </a:p>
          <a:p>
            <a:pPr marL="286385" marR="5080" indent="-274320">
              <a:lnSpc>
                <a:spcPts val="2590"/>
              </a:lnSpc>
              <a:spcBef>
                <a:spcPts val="62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（三）</a:t>
            </a:r>
            <a:r>
              <a:rPr sz="2400" spc="-6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現為或曾為該事件當事人之代理人、輔佐人 者。</a:t>
            </a:r>
            <a:endParaRPr sz="24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（四）</a:t>
            </a:r>
            <a:r>
              <a:rPr sz="2400" spc="-67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於該事件，曾為證人、鑑定人者。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82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迴避原則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2A92DDFF-2F38-5B12-ADD2-5BD60466C18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96971"/>
            <a:ext cx="7005320" cy="1921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86385" marR="5080" indent="-274320" algn="just">
              <a:lnSpc>
                <a:spcPct val="99200"/>
              </a:lnSpc>
              <a:spcBef>
                <a:spcPts val="12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十二、性騷擾申訴事件應自接獲申訴或移送申訴案 件到達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7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日內開始調查，並</a:t>
            </a:r>
            <a:r>
              <a:rPr sz="2400" spc="-15" dirty="0">
                <a:solidFill>
                  <a:srgbClr val="073D86"/>
                </a:solidFill>
                <a:latin typeface="SimSun"/>
                <a:cs typeface="SimSun"/>
              </a:rPr>
              <a:t>於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2</a:t>
            </a: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個月內調查完成，必 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要時得延長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400" spc="-5" dirty="0">
                <a:solidFill>
                  <a:srgbClr val="073D86"/>
                </a:solidFill>
                <a:latin typeface="SimSun"/>
                <a:cs typeface="SimSun"/>
              </a:rPr>
              <a:t>個月。</a:t>
            </a:r>
            <a:endParaRPr sz="2400">
              <a:latin typeface="SimSun"/>
              <a:cs typeface="SimSun"/>
            </a:endParaRPr>
          </a:p>
          <a:p>
            <a:pPr marL="286385" marR="5080" indent="-274320" algn="just">
              <a:lnSpc>
                <a:spcPts val="2830"/>
              </a:lnSpc>
              <a:spcBef>
                <a:spcPts val="76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SimSun"/>
                <a:cs typeface="SimSun"/>
              </a:rPr>
              <a:t>十三、本委員會作成決議前，得由申訴人或其授權 代理人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83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調查期間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F61538D1-8D2E-A4BF-9AF8-934AE2C8219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58239"/>
            <a:ext cx="7860030" cy="46596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十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六、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本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處調查</a:t>
            </a:r>
            <a:r>
              <a:rPr sz="1600" spc="10" dirty="0">
                <a:solidFill>
                  <a:srgbClr val="073D86"/>
                </a:solidFill>
                <a:latin typeface="SimSun"/>
                <a:cs typeface="SimSun"/>
              </a:rPr>
              <a:t>性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騷擾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件時，</a:t>
            </a:r>
            <a:r>
              <a:rPr sz="1600" spc="10" dirty="0">
                <a:solidFill>
                  <a:srgbClr val="073D86"/>
                </a:solidFill>
                <a:latin typeface="SimSun"/>
                <a:cs typeface="SimSun"/>
              </a:rPr>
              <a:t>應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依照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列調查</a:t>
            </a:r>
            <a:r>
              <a:rPr sz="1600" spc="10" dirty="0">
                <a:solidFill>
                  <a:srgbClr val="073D86"/>
                </a:solidFill>
                <a:latin typeface="SimSun"/>
                <a:cs typeface="SimSun"/>
              </a:rPr>
              <a:t>原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則為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：</a:t>
            </a:r>
            <a:endParaRPr sz="1600">
              <a:latin typeface="SimSun"/>
              <a:cs typeface="SimSun"/>
            </a:endParaRPr>
          </a:p>
          <a:p>
            <a:pPr marL="286385" marR="201930" indent="-274320">
              <a:lnSpc>
                <a:spcPct val="100000"/>
              </a:lnSpc>
              <a:spcBef>
                <a:spcPts val="380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（一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1600" spc="-47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性騷擾事件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調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查，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應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以不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公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開之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方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式為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，並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保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護當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人之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隱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私及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格法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益。</a:t>
            </a:r>
            <a:endParaRPr sz="1600">
              <a:latin typeface="SimSun"/>
              <a:cs typeface="SimSun"/>
            </a:endParaRPr>
          </a:p>
          <a:p>
            <a:pPr marL="286385" marR="201930" indent="-274320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（二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1600" spc="-47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性騷擾事件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調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查應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秉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持客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觀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、公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正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、專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業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原則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給予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當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事人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充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分陳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述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意見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及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答辯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機會。</a:t>
            </a:r>
            <a:endParaRPr sz="16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（三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1600" spc="-47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600" dirty="0">
                <a:solidFill>
                  <a:srgbClr val="073D86"/>
                </a:solidFill>
                <a:latin typeface="SimSun"/>
                <a:cs typeface="SimSun"/>
              </a:rPr>
              <a:t>被害人之陳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述</a:t>
            </a:r>
            <a:r>
              <a:rPr sz="1600" dirty="0">
                <a:solidFill>
                  <a:srgbClr val="073D86"/>
                </a:solidFill>
                <a:latin typeface="SimSun"/>
                <a:cs typeface="SimSun"/>
              </a:rPr>
              <a:t>明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確</a:t>
            </a:r>
            <a:r>
              <a:rPr sz="1600" spc="-10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600" dirty="0">
                <a:solidFill>
                  <a:srgbClr val="073D86"/>
                </a:solidFill>
                <a:latin typeface="SimSun"/>
                <a:cs typeface="SimSun"/>
              </a:rPr>
              <a:t>已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無</a:t>
            </a:r>
            <a:r>
              <a:rPr sz="1600" spc="-10" dirty="0">
                <a:solidFill>
                  <a:srgbClr val="073D86"/>
                </a:solidFill>
                <a:latin typeface="SimSun"/>
                <a:cs typeface="SimSun"/>
              </a:rPr>
              <a:t>詢</a:t>
            </a:r>
            <a:r>
              <a:rPr sz="1600" dirty="0">
                <a:solidFill>
                  <a:srgbClr val="073D86"/>
                </a:solidFill>
                <a:latin typeface="SimSun"/>
                <a:cs typeface="SimSun"/>
              </a:rPr>
              <a:t>問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必</a:t>
            </a:r>
            <a:r>
              <a:rPr sz="1600" spc="-10" dirty="0">
                <a:solidFill>
                  <a:srgbClr val="073D86"/>
                </a:solidFill>
                <a:latin typeface="SimSun"/>
                <a:cs typeface="SimSun"/>
              </a:rPr>
              <a:t>要</a:t>
            </a:r>
            <a:r>
              <a:rPr sz="1600" dirty="0">
                <a:solidFill>
                  <a:srgbClr val="073D86"/>
                </a:solidFill>
                <a:latin typeface="SimSun"/>
                <a:cs typeface="SimSun"/>
              </a:rPr>
              <a:t>者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600" spc="-10" dirty="0">
                <a:solidFill>
                  <a:srgbClr val="073D86"/>
                </a:solidFill>
                <a:latin typeface="SimSun"/>
                <a:cs typeface="SimSun"/>
              </a:rPr>
              <a:t>應</a:t>
            </a:r>
            <a:r>
              <a:rPr sz="1600" dirty="0">
                <a:solidFill>
                  <a:srgbClr val="073D86"/>
                </a:solidFill>
                <a:latin typeface="SimSun"/>
                <a:cs typeface="SimSun"/>
              </a:rPr>
              <a:t>避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免</a:t>
            </a:r>
            <a:r>
              <a:rPr sz="1600" spc="-10" dirty="0">
                <a:solidFill>
                  <a:srgbClr val="073D86"/>
                </a:solidFill>
                <a:latin typeface="SimSun"/>
                <a:cs typeface="SimSun"/>
              </a:rPr>
              <a:t>重</a:t>
            </a:r>
            <a:r>
              <a:rPr sz="1600" dirty="0">
                <a:solidFill>
                  <a:srgbClr val="073D86"/>
                </a:solidFill>
                <a:latin typeface="SimSun"/>
                <a:cs typeface="SimSun"/>
              </a:rPr>
              <a:t>複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詢</a:t>
            </a:r>
            <a:r>
              <a:rPr sz="1600" spc="-10" dirty="0">
                <a:solidFill>
                  <a:srgbClr val="073D86"/>
                </a:solidFill>
                <a:latin typeface="SimSun"/>
                <a:cs typeface="SimSun"/>
              </a:rPr>
              <a:t>問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  <a:p>
            <a:pPr marL="286385" marR="201930" indent="-274320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（四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1600" spc="-47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性騷擾事件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調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查，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得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通知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當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事人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及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關係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到場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說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明，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並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得邀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相關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學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識經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驗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者協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助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（五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1600" spc="-47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性騷擾事件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當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事人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證人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有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權力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不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對等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情形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時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，應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避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免其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對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質。</a:t>
            </a:r>
            <a:endParaRPr sz="1600">
              <a:latin typeface="SimSun"/>
              <a:cs typeface="SimSun"/>
            </a:endParaRPr>
          </a:p>
          <a:p>
            <a:pPr marL="286385" marR="201930" indent="-274320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（六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1600" spc="-47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調查人員因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調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查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之必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要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，得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於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不違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反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保密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義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務範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圍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內另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作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成書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面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資料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交由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當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事人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閱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覽或告</a:t>
            </a:r>
            <a:r>
              <a:rPr sz="1600" spc="10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要旨。</a:t>
            </a:r>
            <a:endParaRPr sz="1600">
              <a:latin typeface="SimSun"/>
              <a:cs typeface="SimSun"/>
            </a:endParaRPr>
          </a:p>
          <a:p>
            <a:pPr marL="286385" marR="5080" indent="-274320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（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七）</a:t>
            </a:r>
            <a:r>
              <a:rPr sz="1600" spc="-455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處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理性騷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事件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所有人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員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，對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於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當事人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姓名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或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其他足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以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辨識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身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分之資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料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，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除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有調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查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必要或</a:t>
            </a:r>
            <a:r>
              <a:rPr sz="1600" spc="10" dirty="0">
                <a:solidFill>
                  <a:srgbClr val="073D86"/>
                </a:solidFill>
                <a:latin typeface="SimSun"/>
                <a:cs typeface="SimSun"/>
              </a:rPr>
              <a:t>基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於公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共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安全之</a:t>
            </a:r>
            <a:r>
              <a:rPr sz="1600" spc="10" dirty="0">
                <a:solidFill>
                  <a:srgbClr val="073D86"/>
                </a:solidFill>
                <a:latin typeface="SimSun"/>
                <a:cs typeface="SimSun"/>
              </a:rPr>
              <a:t>考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量者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外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，應予</a:t>
            </a:r>
            <a:r>
              <a:rPr sz="1600" spc="10" dirty="0">
                <a:solidFill>
                  <a:srgbClr val="073D86"/>
                </a:solidFill>
                <a:latin typeface="SimSun"/>
                <a:cs typeface="SimSun"/>
              </a:rPr>
              <a:t>保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密。</a:t>
            </a:r>
            <a:endParaRPr sz="1600">
              <a:latin typeface="SimSun"/>
              <a:cs typeface="SimSun"/>
            </a:endParaRPr>
          </a:p>
          <a:p>
            <a:pPr marL="286385" marR="201930" indent="-274320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（八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1600" spc="-47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性騷擾事件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調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查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過程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中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，得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視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當事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人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之身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心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狀況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主動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轉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介或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提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供心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理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輔導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及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法律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協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助。</a:t>
            </a:r>
            <a:endParaRPr sz="1600">
              <a:latin typeface="SimSun"/>
              <a:cs typeface="SimSun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（九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）</a:t>
            </a:r>
            <a:r>
              <a:rPr sz="1600" spc="-470" dirty="0">
                <a:solidFill>
                  <a:srgbClr val="073D86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對於在性騷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擾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事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件申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訴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、調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查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、偵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察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或審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理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程序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中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，為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申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訴、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告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訴、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告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發、</a:t>
            </a:r>
            <a:endParaRPr sz="1600">
              <a:latin typeface="SimSun"/>
              <a:cs typeface="SimSun"/>
            </a:endParaRPr>
          </a:p>
          <a:p>
            <a:pPr marL="286385">
              <a:lnSpc>
                <a:spcPct val="100000"/>
              </a:lnSpc>
            </a:pP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提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起訴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訟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、作證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、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提供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協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助或其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他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參與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行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為之人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，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不得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為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不當之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差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別待</a:t>
            </a:r>
            <a:r>
              <a:rPr sz="1600" spc="5" dirty="0">
                <a:solidFill>
                  <a:srgbClr val="073D86"/>
                </a:solidFill>
                <a:latin typeface="SimSun"/>
                <a:cs typeface="SimSun"/>
              </a:rPr>
              <a:t>遇</a:t>
            </a:r>
            <a:r>
              <a:rPr sz="1600" spc="-5" dirty="0">
                <a:solidFill>
                  <a:srgbClr val="073D86"/>
                </a:solidFill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84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調查原則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C29F4411-F8FA-3562-B984-44AED528226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5813" y="2186352"/>
            <a:ext cx="3534410" cy="2878455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35"/>
              </a:spcBef>
              <a:tabLst>
                <a:tab pos="683260" algn="l"/>
                <a:tab pos="3138170" algn="l"/>
              </a:tabLst>
            </a:pPr>
            <a:r>
              <a:rPr sz="5600" i="1" spc="-114" dirty="0">
                <a:solidFill>
                  <a:srgbClr val="073D86"/>
                </a:solidFill>
                <a:latin typeface="Times New Roman"/>
                <a:cs typeface="Times New Roman"/>
              </a:rPr>
              <a:t>~	</a:t>
            </a:r>
            <a:r>
              <a:rPr sz="5600" i="1" spc="-409" dirty="0">
                <a:solidFill>
                  <a:srgbClr val="073D86"/>
                </a:solidFill>
                <a:latin typeface="Times New Roman"/>
                <a:cs typeface="Times New Roman"/>
              </a:rPr>
              <a:t>The</a:t>
            </a:r>
            <a:r>
              <a:rPr sz="5600" i="1" spc="-21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5600" i="1" spc="-170" dirty="0">
                <a:solidFill>
                  <a:srgbClr val="073D86"/>
                </a:solidFill>
                <a:latin typeface="Times New Roman"/>
                <a:cs typeface="Times New Roman"/>
              </a:rPr>
              <a:t>End	</a:t>
            </a:r>
            <a:r>
              <a:rPr sz="5600" i="1" spc="-114" dirty="0">
                <a:solidFill>
                  <a:srgbClr val="073D86"/>
                </a:solidFill>
                <a:latin typeface="Times New Roman"/>
                <a:cs typeface="Times New Roman"/>
              </a:rPr>
              <a:t>~</a:t>
            </a:r>
            <a:endParaRPr sz="5600">
              <a:latin typeface="Times New Roman"/>
              <a:cs typeface="Times New Roman"/>
            </a:endParaRPr>
          </a:p>
          <a:p>
            <a:pPr marL="446405" marR="434340" indent="250190" algn="ctr">
              <a:lnSpc>
                <a:spcPct val="121500"/>
              </a:lnSpc>
              <a:spcBef>
                <a:spcPts val="390"/>
              </a:spcBef>
            </a:pPr>
            <a:r>
              <a:rPr sz="4600" spc="5" dirty="0">
                <a:solidFill>
                  <a:srgbClr val="073D86"/>
                </a:solidFill>
              </a:rPr>
              <a:t>謝謝聆聽 </a:t>
            </a:r>
            <a:r>
              <a:rPr sz="4600" spc="-5" dirty="0">
                <a:solidFill>
                  <a:srgbClr val="073D86"/>
                </a:solidFill>
              </a:rPr>
              <a:t>感恩</a:t>
            </a:r>
            <a:r>
              <a:rPr sz="4600" spc="5" dirty="0">
                <a:solidFill>
                  <a:srgbClr val="073D86"/>
                </a:solidFill>
              </a:rPr>
              <a:t>各</a:t>
            </a:r>
            <a:r>
              <a:rPr sz="4600" spc="10" dirty="0">
                <a:solidFill>
                  <a:srgbClr val="073D86"/>
                </a:solidFill>
              </a:rPr>
              <a:t>位</a:t>
            </a:r>
            <a:r>
              <a:rPr sz="2400" dirty="0">
                <a:solidFill>
                  <a:srgbClr val="073D86"/>
                </a:solidFill>
              </a:rPr>
              <a:t>！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85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0CA2EEA2-6122-68AA-DAEB-D8E824CD6D1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142" y="240029"/>
            <a:ext cx="6881495" cy="12350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55700" marR="5080" indent="-1143000">
              <a:lnSpc>
                <a:spcPts val="4730"/>
              </a:lnSpc>
              <a:spcBef>
                <a:spcPts val="260"/>
              </a:spcBef>
              <a:tabLst>
                <a:tab pos="774065" algn="l"/>
              </a:tabLst>
            </a:pPr>
            <a:r>
              <a:rPr sz="4000" b="1" spc="420" dirty="0">
                <a:latin typeface="Microsoft JhengHei"/>
                <a:cs typeface="Microsoft JhengHei"/>
              </a:rPr>
              <a:t>4</a:t>
            </a:r>
            <a:r>
              <a:rPr sz="4000" b="1" spc="175" dirty="0">
                <a:latin typeface="Microsoft JhengHei"/>
                <a:cs typeface="Microsoft JhengHei"/>
              </a:rPr>
              <a:t>.</a:t>
            </a:r>
            <a:r>
              <a:rPr sz="4000" b="1" dirty="0">
                <a:latin typeface="Microsoft JhengHei"/>
                <a:cs typeface="Microsoft JhengHei"/>
              </a:rPr>
              <a:t>	</a:t>
            </a:r>
            <a:r>
              <a:rPr sz="4000" b="1" spc="-5" dirty="0">
                <a:latin typeface="Microsoft JhengHei"/>
                <a:cs typeface="Microsoft JhengHei"/>
              </a:rPr>
              <a:t>對</a:t>
            </a:r>
            <a:r>
              <a:rPr sz="4000" b="1" dirty="0">
                <a:latin typeface="Microsoft JhengHei"/>
                <a:cs typeface="Microsoft JhengHei"/>
              </a:rPr>
              <a:t>於</a:t>
            </a:r>
            <a:r>
              <a:rPr sz="4000" b="1" spc="-5" dirty="0">
                <a:latin typeface="Microsoft JhengHei"/>
                <a:cs typeface="Microsoft JhengHei"/>
              </a:rPr>
              <a:t>如何</a:t>
            </a:r>
            <a:r>
              <a:rPr sz="4000" b="1" dirty="0">
                <a:latin typeface="Microsoft JhengHei"/>
                <a:cs typeface="Microsoft JhengHei"/>
              </a:rPr>
              <a:t>防</a:t>
            </a:r>
            <a:r>
              <a:rPr sz="4000" b="1" spc="-5" dirty="0">
                <a:latin typeface="Microsoft JhengHei"/>
                <a:cs typeface="Microsoft JhengHei"/>
              </a:rPr>
              <a:t>治性</a:t>
            </a:r>
            <a:r>
              <a:rPr sz="4000" b="1" dirty="0">
                <a:latin typeface="Microsoft JhengHei"/>
                <a:cs typeface="Microsoft JhengHei"/>
              </a:rPr>
              <a:t>騷</a:t>
            </a:r>
            <a:r>
              <a:rPr sz="4000" b="1" spc="-5" dirty="0">
                <a:latin typeface="Microsoft JhengHei"/>
                <a:cs typeface="Microsoft JhengHei"/>
              </a:rPr>
              <a:t>擾，</a:t>
            </a:r>
            <a:r>
              <a:rPr sz="4000" b="1" dirty="0">
                <a:latin typeface="Microsoft JhengHei"/>
                <a:cs typeface="Microsoft JhengHei"/>
              </a:rPr>
              <a:t>你</a:t>
            </a:r>
            <a:r>
              <a:rPr sz="4000" b="1" spc="-5" dirty="0">
                <a:latin typeface="Microsoft JhengHei"/>
                <a:cs typeface="Microsoft JhengHei"/>
              </a:rPr>
              <a:t>認 </a:t>
            </a:r>
            <a:r>
              <a:rPr sz="4000" b="1" dirty="0">
                <a:latin typeface="Microsoft JhengHei"/>
                <a:cs typeface="Microsoft JhengHei"/>
              </a:rPr>
              <a:t>為</a:t>
            </a:r>
            <a:r>
              <a:rPr sz="4000" b="1" spc="-5" dirty="0">
                <a:latin typeface="Microsoft JhengHei"/>
                <a:cs typeface="Microsoft JhengHei"/>
              </a:rPr>
              <a:t>台灣</a:t>
            </a:r>
            <a:r>
              <a:rPr sz="4000" b="1" dirty="0">
                <a:latin typeface="Microsoft JhengHei"/>
                <a:cs typeface="Microsoft JhengHei"/>
              </a:rPr>
              <a:t>性</a:t>
            </a:r>
            <a:r>
              <a:rPr sz="4000" b="1" spc="-5" dirty="0">
                <a:latin typeface="Microsoft JhengHei"/>
                <a:cs typeface="Microsoft JhengHei"/>
              </a:rPr>
              <a:t>教育</a:t>
            </a:r>
            <a:r>
              <a:rPr sz="4000" b="1" dirty="0">
                <a:latin typeface="Microsoft JhengHei"/>
                <a:cs typeface="Microsoft JhengHei"/>
              </a:rPr>
              <a:t>做</a:t>
            </a:r>
            <a:r>
              <a:rPr sz="4000" b="1" spc="-5" dirty="0">
                <a:latin typeface="Microsoft JhengHei"/>
                <a:cs typeface="Microsoft JhengHei"/>
              </a:rPr>
              <a:t>得？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3640" y="6344443"/>
            <a:ext cx="15684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solidFill>
                  <a:srgbClr val="073D86"/>
                </a:solidFill>
                <a:latin typeface="Verdana"/>
                <a:cs typeface="Verdana"/>
              </a:rPr>
              <a:pPr marL="38100">
                <a:lnSpc>
                  <a:spcPct val="100000"/>
                </a:lnSpc>
                <a:spcBef>
                  <a:spcPts val="100"/>
                </a:spcBef>
              </a:pPr>
              <a:t>9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5397" y="2649727"/>
            <a:ext cx="1106170" cy="2625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073D86"/>
                </a:solidFill>
                <a:latin typeface="SimSun"/>
                <a:cs typeface="SimSun"/>
              </a:rPr>
              <a:t>非常足夠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ts val="2010"/>
              </a:lnSpc>
              <a:spcBef>
                <a:spcPts val="60"/>
              </a:spcBef>
            </a:pPr>
            <a:r>
              <a:rPr sz="1700" dirty="0">
                <a:solidFill>
                  <a:srgbClr val="073D86"/>
                </a:solidFill>
                <a:latin typeface="Candara"/>
                <a:cs typeface="Candara"/>
              </a:rPr>
              <a:t>2.1</a:t>
            </a:r>
            <a:r>
              <a:rPr sz="2550" baseline="1633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2550" baseline="1633">
              <a:latin typeface="SimSun"/>
              <a:cs typeface="SimSun"/>
            </a:endParaRPr>
          </a:p>
          <a:p>
            <a:pPr marL="12700">
              <a:lnSpc>
                <a:spcPts val="2010"/>
              </a:lnSpc>
            </a:pPr>
            <a:r>
              <a:rPr sz="1700" dirty="0">
                <a:solidFill>
                  <a:srgbClr val="073D86"/>
                </a:solidFill>
                <a:latin typeface="SimSun"/>
                <a:cs typeface="SimSun"/>
              </a:rPr>
              <a:t>還算足夠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ts val="2010"/>
              </a:lnSpc>
              <a:spcBef>
                <a:spcPts val="55"/>
              </a:spcBef>
            </a:pPr>
            <a:r>
              <a:rPr sz="1700" dirty="0">
                <a:solidFill>
                  <a:srgbClr val="073D86"/>
                </a:solidFill>
                <a:latin typeface="Candara"/>
                <a:cs typeface="Candara"/>
              </a:rPr>
              <a:t>7.7</a:t>
            </a:r>
            <a:r>
              <a:rPr sz="2550" baseline="1633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2550" baseline="1633">
              <a:latin typeface="SimSun"/>
              <a:cs typeface="SimSun"/>
            </a:endParaRPr>
          </a:p>
          <a:p>
            <a:pPr marL="12700">
              <a:lnSpc>
                <a:spcPts val="2010"/>
              </a:lnSpc>
            </a:pPr>
            <a:r>
              <a:rPr sz="1700" dirty="0">
                <a:solidFill>
                  <a:srgbClr val="073D86"/>
                </a:solidFill>
                <a:latin typeface="SimSun"/>
                <a:cs typeface="SimSun"/>
              </a:rPr>
              <a:t>不太足夠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ts val="2010"/>
              </a:lnSpc>
              <a:spcBef>
                <a:spcPts val="65"/>
              </a:spcBef>
            </a:pPr>
            <a:r>
              <a:rPr sz="1700" dirty="0">
                <a:solidFill>
                  <a:srgbClr val="073D86"/>
                </a:solidFill>
                <a:latin typeface="Candara"/>
                <a:cs typeface="Candara"/>
              </a:rPr>
              <a:t>32.8</a:t>
            </a:r>
            <a:r>
              <a:rPr sz="2550" baseline="1633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2550" baseline="1633">
              <a:latin typeface="SimSun"/>
              <a:cs typeface="SimSun"/>
            </a:endParaRPr>
          </a:p>
          <a:p>
            <a:pPr marL="12700">
              <a:lnSpc>
                <a:spcPts val="2010"/>
              </a:lnSpc>
            </a:pPr>
            <a:r>
              <a:rPr sz="1700" dirty="0">
                <a:solidFill>
                  <a:srgbClr val="073D86"/>
                </a:solidFill>
                <a:latin typeface="SimSun"/>
                <a:cs typeface="SimSun"/>
              </a:rPr>
              <a:t>完全不</a:t>
            </a:r>
            <a:r>
              <a:rPr sz="1700" spc="-15" dirty="0">
                <a:solidFill>
                  <a:srgbClr val="073D86"/>
                </a:solidFill>
                <a:latin typeface="SimSun"/>
                <a:cs typeface="SimSun"/>
              </a:rPr>
              <a:t>足</a:t>
            </a:r>
            <a:r>
              <a:rPr sz="1700" dirty="0">
                <a:solidFill>
                  <a:srgbClr val="073D86"/>
                </a:solidFill>
                <a:latin typeface="SimSun"/>
                <a:cs typeface="SimSun"/>
              </a:rPr>
              <a:t>夠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ts val="2010"/>
              </a:lnSpc>
              <a:spcBef>
                <a:spcPts val="60"/>
              </a:spcBef>
            </a:pPr>
            <a:r>
              <a:rPr sz="1700" dirty="0">
                <a:solidFill>
                  <a:srgbClr val="073D86"/>
                </a:solidFill>
                <a:latin typeface="Candara"/>
                <a:cs typeface="Candara"/>
              </a:rPr>
              <a:t>54.5</a:t>
            </a:r>
            <a:r>
              <a:rPr sz="2550" baseline="1633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2550" baseline="1633">
              <a:latin typeface="SimSun"/>
              <a:cs typeface="SimSun"/>
            </a:endParaRPr>
          </a:p>
          <a:p>
            <a:pPr marL="12700">
              <a:lnSpc>
                <a:spcPts val="2010"/>
              </a:lnSpc>
            </a:pPr>
            <a:r>
              <a:rPr sz="1700" dirty="0">
                <a:solidFill>
                  <a:srgbClr val="073D86"/>
                </a:solidFill>
                <a:latin typeface="SimSun"/>
                <a:cs typeface="SimSun"/>
              </a:rPr>
              <a:t>不知道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700" dirty="0">
                <a:solidFill>
                  <a:srgbClr val="073D86"/>
                </a:solidFill>
                <a:latin typeface="Candara"/>
                <a:cs typeface="Candara"/>
              </a:rPr>
              <a:t>2.9</a:t>
            </a:r>
            <a:r>
              <a:rPr sz="2550" baseline="1633" dirty="0">
                <a:solidFill>
                  <a:srgbClr val="073D86"/>
                </a:solidFill>
                <a:latin typeface="SimSun"/>
                <a:cs typeface="SimSun"/>
              </a:rPr>
              <a:t>％</a:t>
            </a:r>
            <a:endParaRPr sz="2550" baseline="1633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1077" y="2669539"/>
            <a:ext cx="133985" cy="2854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ts val="1955"/>
              </a:lnSpc>
            </a:pPr>
            <a:r>
              <a:rPr sz="17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ts val="1955"/>
              </a:lnSpc>
            </a:pPr>
            <a:r>
              <a:rPr sz="17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C94FE1B8-FEBA-C0A0-7F62-88235D2AF3E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47836" y="6344443"/>
            <a:ext cx="8245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73D86"/>
                </a:solidFill>
              </a:rPr>
              <a:t>2022/</a:t>
            </a:r>
            <a:r>
              <a:rPr lang="en-US" altLang="zh-TW" spc="-5" dirty="0">
                <a:solidFill>
                  <a:srgbClr val="073D86"/>
                </a:solidFill>
              </a:rPr>
              <a:t>10</a:t>
            </a:r>
            <a:r>
              <a:rPr spc="-5" dirty="0">
                <a:solidFill>
                  <a:srgbClr val="073D86"/>
                </a:solidFill>
              </a:rPr>
              <a:t>/1</a:t>
            </a:r>
            <a:r>
              <a:rPr lang="en-US" altLang="zh-TW" spc="-5" dirty="0">
                <a:solidFill>
                  <a:srgbClr val="073D86"/>
                </a:solidFill>
              </a:rPr>
              <a:t>2</a:t>
            </a:r>
            <a:endParaRPr spc="-5" dirty="0">
              <a:solidFill>
                <a:srgbClr val="073D8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2903</Words>
  <Application>Microsoft Office PowerPoint</Application>
  <PresentationFormat>如螢幕大小 (4:3)</PresentationFormat>
  <Paragraphs>573</Paragraphs>
  <Slides>84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84</vt:i4>
      </vt:variant>
    </vt:vector>
  </HeadingPairs>
  <TitlesOfParts>
    <vt:vector size="85" baseType="lpstr">
      <vt:lpstr>Office Theme</vt:lpstr>
      <vt:lpstr>職場性騷擾防治</vt:lpstr>
      <vt:lpstr>課前小測驗</vt:lpstr>
      <vt:lpstr>性騷擾是指?</vt:lpstr>
      <vt:lpstr>Fitzgerald(1990)提出五個等級</vt:lpstr>
      <vt:lpstr>Yahoo民調</vt:lpstr>
      <vt:lpstr>Q1. 請問你曾遭遇過性騷擾嗎？</vt:lpstr>
      <vt:lpstr>Q2. 若遇到性騷擾時，你的反應 通常會是？</vt:lpstr>
      <vt:lpstr>擾時，你會向外</vt:lpstr>
      <vt:lpstr>4. 對於如何防治性騷擾，你認 為台灣性教育做得？</vt:lpstr>
      <vt:lpstr>形成工作場所性騷擾的原因</vt:lpstr>
      <vt:lpstr>防治性騷擾的法規範</vt:lpstr>
      <vt:lpstr>防治性騷擾法規範的適用</vt:lpstr>
      <vt:lpstr>性騷擾的定義-1</vt:lpstr>
      <vt:lpstr>性騷擾的定義-2</vt:lpstr>
      <vt:lpstr>性騷擾的定義-3</vt:lpstr>
      <vt:lpstr>性騷擾的定義-4</vt:lpstr>
      <vt:lpstr>來自白色巨塔的性平報告：八成女醫 師、六成男醫師受性騷擾(20180307)</vt:lpstr>
      <vt:lpstr>Q1. 請問你曾遭受或目睹過性騷擾嗎？</vt:lpstr>
      <vt:lpstr>擾時，你會使用申訴</vt:lpstr>
      <vt:lpstr>投影片 20</vt:lpstr>
      <vt:lpstr>黃軒出席活動，在與女嘉賓互動的時 候，被當眾詢問</vt:lpstr>
      <vt:lpstr>何謂「性騷擾」？</vt:lpstr>
      <vt:lpstr>強吻是國際禮儀？</vt:lpstr>
      <vt:lpstr>檢察官不服提起上訴--</vt:lpstr>
      <vt:lpstr>猥褻的定義</vt:lpstr>
      <vt:lpstr>猥褻的定義</vt:lpstr>
      <vt:lpstr>性騷擾防治法通過之前</vt:lpstr>
      <vt:lpstr>性騷擾防治法第25條：</vt:lpstr>
      <vt:lpstr>騷擾可能涉及的刑事責任</vt:lpstr>
      <vt:lpstr>法律責任</vt:lpstr>
      <vt:lpstr>跟蹤騷擾</vt:lpstr>
      <vt:lpstr>跟蹤騷擾防制法6/1上路</vt:lpstr>
      <vt:lpstr>投影片 33</vt:lpstr>
      <vt:lpstr>投影片 34</vt:lpstr>
      <vt:lpstr>投影片 35</vt:lpstr>
      <vt:lpstr>性騷擾相關法律責任</vt:lpstr>
      <vt:lpstr>構成的案例一 言語輕薄 構成性騷擾</vt:lpstr>
      <vt:lpstr>構成的案例二 偷拍亦構成性騷擾</vt:lpstr>
      <vt:lpstr>構成的案例三</vt:lpstr>
      <vt:lpstr>構成的案例四 手機簡訊攻勢 構成性騷擾</vt:lpstr>
      <vt:lpstr>投影片 41</vt:lpstr>
      <vt:lpstr>構成的案例七</vt:lpstr>
      <vt:lpstr>性騷擾新聞案例</vt:lpstr>
      <vt:lpstr>性騷擾案例</vt:lpstr>
      <vt:lpstr>15年前伸出鹹豬手 英國國防大臣被 踢爆不 當撫摸女記者黯然辭職求滅火</vt:lpstr>
      <vt:lpstr>好萊塢名製作人爆性騷擾醜聞 安潔莉娜裘 莉、葛妮絲派特洛都受害 多數男星噤聲 風傳媒/王穎芝2017-10-11 http://www.storm.mg/article/342938</vt:lpstr>
      <vt:lpstr>張花冠提告性騷擾 陳明文不願多談</vt:lpstr>
      <vt:lpstr>可能的案例 「搭肩0.5秒 女控男性騷擾」</vt:lpstr>
      <vt:lpstr>「搭肩0.5秒 女控男性騷擾」</vt:lpstr>
      <vt:lpstr>可能的案例 「搭肩0.5秒 女控男性騷擾」</vt:lpstr>
      <vt:lpstr>「搭肩0.5秒 女控男性騷擾」</vt:lpstr>
      <vt:lpstr>轉變中的案例一 利用權勢</vt:lpstr>
      <vt:lpstr>投影片 53</vt:lpstr>
      <vt:lpstr>3.7-1職場性騷擾申訴案件(一)</vt:lpstr>
      <vt:lpstr>3.7-2職場性騷擾申訴案件</vt:lpstr>
      <vt:lpstr>3.7-3職場性騷擾申訴案件</vt:lpstr>
      <vt:lpstr>3.7-4職場性騷擾申訴案件</vt:lpstr>
      <vt:lpstr>發生職場性騷擾事件，勞雇雙方應如何處理？</vt:lpstr>
      <vt:lpstr>當遇到性騷擾時？</vt:lpstr>
      <vt:lpstr>性騷擾的防治</vt:lpstr>
      <vt:lpstr>當遇到性騷擾後，如何處理？</vt:lpstr>
      <vt:lpstr>當遇到性騷擾時，如何處理？</vt:lpstr>
      <vt:lpstr>發生職場性騷擾事件，勞雇雙方應如何處 理-1</vt:lpstr>
      <vt:lpstr>如何防治職場性騷擾</vt:lpstr>
      <vt:lpstr>性騷擾調查時程</vt:lpstr>
      <vt:lpstr>性騷擾申訴時效</vt:lpstr>
      <vt:lpstr>性騷擾事件處理之保密原則--1</vt:lpstr>
      <vt:lpstr>避免對質</vt:lpstr>
      <vt:lpstr>保密義務</vt:lpstr>
      <vt:lpstr>雇主罰則</vt:lpstr>
      <vt:lpstr>雇主罰則-1</vt:lpstr>
      <vt:lpstr>簡單初步的判別標準：</vt:lpstr>
      <vt:lpstr>如何避免成為性騷擾加害人</vt:lpstr>
      <vt:lpstr>如何避免成為性騷擾加害人</vt:lpstr>
      <vt:lpstr>避免性騷擾他人之六大原 則</vt:lpstr>
      <vt:lpstr>避免性騷擾他人之六大原則</vt:lpstr>
      <vt:lpstr>臺北市政府政風處性騷擾防治申訴 及調查處理要點</vt:lpstr>
      <vt:lpstr>設置委員會</vt:lpstr>
      <vt:lpstr>受理申訴</vt:lpstr>
      <vt:lpstr>申訴不受理</vt:lpstr>
      <vt:lpstr>迴避原則</vt:lpstr>
      <vt:lpstr>調查期間</vt:lpstr>
      <vt:lpstr>調查原則</vt:lpstr>
      <vt:lpstr>~ The End ~ 謝謝聆聽 感恩各位！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防治性騷擾 -法律常識&amp;案例探討</dc:title>
  <dc:creator>user</dc:creator>
  <cp:lastModifiedBy>Windows 使用者</cp:lastModifiedBy>
  <cp:revision>4</cp:revision>
  <dcterms:created xsi:type="dcterms:W3CDTF">2022-10-19T00:50:00Z</dcterms:created>
  <dcterms:modified xsi:type="dcterms:W3CDTF">2024-05-01T08:24:46Z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2022-10-19T00:00:00Z</vt:filetime>
  </property>
</Properties>
</file>