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9" r:id="rId1"/>
    <p:sldMasterId id="2147484259" r:id="rId2"/>
  </p:sldMasterIdLst>
  <p:notesMasterIdLst>
    <p:notesMasterId r:id="rId24"/>
  </p:notesMasterIdLst>
  <p:handoutMasterIdLst>
    <p:handoutMasterId r:id="rId25"/>
  </p:handoutMasterIdLst>
  <p:sldIdLst>
    <p:sldId id="412" r:id="rId3"/>
    <p:sldId id="413" r:id="rId4"/>
    <p:sldId id="414" r:id="rId5"/>
    <p:sldId id="415" r:id="rId6"/>
    <p:sldId id="416" r:id="rId7"/>
    <p:sldId id="417" r:id="rId8"/>
    <p:sldId id="418" r:id="rId9"/>
    <p:sldId id="419" r:id="rId10"/>
    <p:sldId id="423" r:id="rId11"/>
    <p:sldId id="420" r:id="rId12"/>
    <p:sldId id="421" r:id="rId13"/>
    <p:sldId id="422" r:id="rId14"/>
    <p:sldId id="430" r:id="rId15"/>
    <p:sldId id="431" r:id="rId16"/>
    <p:sldId id="432" r:id="rId17"/>
    <p:sldId id="424" r:id="rId18"/>
    <p:sldId id="425" r:id="rId19"/>
    <p:sldId id="428" r:id="rId20"/>
    <p:sldId id="427" r:id="rId21"/>
    <p:sldId id="429" r:id="rId22"/>
    <p:sldId id="426" r:id="rId2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B63ED"/>
    <a:srgbClr val="99CCFF"/>
    <a:srgbClr val="2D3DED"/>
    <a:srgbClr val="2E29EE"/>
    <a:srgbClr val="FF6600"/>
    <a:srgbClr val="FF3399"/>
    <a:srgbClr val="33CC33"/>
    <a:srgbClr val="FF66CC"/>
    <a:srgbClr val="FF99CC"/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527" autoAdjust="0"/>
    <p:restoredTop sz="95588" autoAdjust="0"/>
  </p:normalViewPr>
  <p:slideViewPr>
    <p:cSldViewPr snapToGrid="0">
      <p:cViewPr varScale="1">
        <p:scale>
          <a:sx n="89" d="100"/>
          <a:sy n="89" d="100"/>
        </p:scale>
        <p:origin x="-1354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732"/>
    </p:cViewPr>
  </p:sorterViewPr>
  <p:notesViewPr>
    <p:cSldViewPr snapToGrid="0">
      <p:cViewPr varScale="1">
        <p:scale>
          <a:sx n="59" d="100"/>
          <a:sy n="59" d="100"/>
        </p:scale>
        <p:origin x="-276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BC53C006-75F5-48C2-BB7A-D4A1DC954279}" type="datetimeFigureOut">
              <a:rPr lang="zh-TW" altLang="en-US"/>
              <a:pPr>
                <a:defRPr/>
              </a:pPr>
              <a:t>2024/5/1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66CD90E3-74FA-403E-BF09-D4B2739324D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018233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19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19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019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19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6F20F22C-2F0F-4A96-B47F-5C8692CA46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748619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20F22C-2F0F-4A96-B47F-5C8692CA46C6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138951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14400" y="2149475"/>
            <a:ext cx="7315200" cy="1402626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>
              <a:latin typeface="+mj-ea"/>
              <a:ea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14400" y="3762375"/>
            <a:ext cx="7315200" cy="23812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905669" y="2149474"/>
            <a:ext cx="219869" cy="140262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914400" y="3762375"/>
            <a:ext cx="211138" cy="2392363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pic>
        <p:nvPicPr>
          <p:cNvPr id="11" name="圖片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1750"/>
            <a:ext cx="762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2149474"/>
            <a:ext cx="6858000" cy="1402627"/>
          </a:xfrm>
        </p:spPr>
        <p:txBody>
          <a:bodyPr anchor="t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3845169"/>
            <a:ext cx="6858000" cy="2239108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tx2"/>
                </a:solidFill>
                <a:latin typeface="+mj-ea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7642195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0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1F9B0444-FCB8-474C-AD02-41F01095A38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193547898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接點 5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5" name="等腰三角形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直線接點 7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0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6E07B923-7791-4051-A363-755DEE58267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788619977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C29CF-CD5D-4265-BA70-3DE06A6E5E44}" type="datetimeFigureOut">
              <a:rPr lang="zh-TW" altLang="en-US"/>
              <a:pPr>
                <a:defRPr/>
              </a:pPr>
              <a:t>2024/5/1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14B5B-9A97-427B-B519-B86984B32A4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780258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C1E31-71D7-4F4E-A26D-A53E2786FAF0}" type="datetimeFigureOut">
              <a:rPr lang="zh-TW" altLang="en-US"/>
              <a:pPr>
                <a:defRPr/>
              </a:pPr>
              <a:t>2024/5/1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F7E59-8ACE-424D-B7F3-3A2FB7B567E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0234450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AD2BB-D4F6-45AC-812F-DAF59EF6EE03}" type="datetimeFigureOut">
              <a:rPr lang="zh-TW" altLang="en-US"/>
              <a:pPr>
                <a:defRPr/>
              </a:pPr>
              <a:t>2024/5/1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33DDA-C4B2-473C-8E6E-44FA639BBB5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822541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EF77F-A44B-40D8-A0E8-7EAC193AFCBB}" type="datetimeFigureOut">
              <a:rPr lang="zh-TW" altLang="en-US"/>
              <a:pPr>
                <a:defRPr/>
              </a:pPr>
              <a:t>2024/5/1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9BE9F-26CA-4128-86DB-AD5D68B006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93882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D2F69-E84D-4E9B-B3A5-C99D80523CA1}" type="datetimeFigureOut">
              <a:rPr lang="zh-TW" altLang="en-US"/>
              <a:pPr>
                <a:defRPr/>
              </a:pPr>
              <a:t>2024/5/1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47281-E48E-4151-9038-9BDB56A36E1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721063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B3E28-7230-4A37-BFBA-C0DD76AAA441}" type="datetimeFigureOut">
              <a:rPr lang="zh-TW" altLang="en-US"/>
              <a:pPr>
                <a:defRPr/>
              </a:pPr>
              <a:t>2024/5/1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17469-30D2-45F9-9C63-4D64D45E24C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202520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67C3D-069B-44F0-AFE6-F4CDB6D4F283}" type="datetimeFigureOut">
              <a:rPr lang="zh-TW" altLang="en-US"/>
              <a:pPr>
                <a:defRPr/>
              </a:pPr>
              <a:t>2024/5/1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69984-8226-4D40-A05D-41DD23A7ED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07465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D802F-399E-411C-B066-489F99F72A96}" type="datetimeFigureOut">
              <a:rPr lang="zh-TW" altLang="en-US"/>
              <a:pPr>
                <a:defRPr/>
              </a:pPr>
              <a:t>2024/5/1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26EE7-7287-4C94-9906-FC037219161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86612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51434" y="1804736"/>
            <a:ext cx="7910675" cy="4352223"/>
          </a:xfrm>
        </p:spPr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51434" y="397042"/>
            <a:ext cx="7910675" cy="1265997"/>
          </a:xfrm>
        </p:spPr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1666714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1451F-6DDF-4DCA-B4D9-0B6B7CD0DC2B}" type="datetimeFigureOut">
              <a:rPr lang="zh-TW" altLang="en-US"/>
              <a:pPr>
                <a:defRPr/>
              </a:pPr>
              <a:t>2024/5/1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509BE-4933-46BC-A743-1FF9FFFF57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54947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FC4A1-489C-4656-9AC0-C744D5CBB065}" type="datetimeFigureOut">
              <a:rPr lang="zh-TW" altLang="en-US"/>
              <a:pPr>
                <a:defRPr/>
              </a:pPr>
              <a:t>2024/5/1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EAA50-4C15-484F-946C-EF989C8FEA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0725828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9C06D-6E89-4AD9-BD1A-28E261A770C0}" type="datetimeFigureOut">
              <a:rPr lang="zh-TW" altLang="en-US"/>
              <a:pPr>
                <a:defRPr/>
              </a:pPr>
              <a:t>2024/5/1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C9EE9-0DCF-4163-8B20-56B04BC387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05044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pic>
        <p:nvPicPr>
          <p:cNvPr id="6" name="圖片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1750"/>
            <a:ext cx="762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0"/>
          </p:nvPr>
        </p:nvSpPr>
        <p:spPr>
          <a:xfrm>
            <a:off x="2898775" y="6354763"/>
            <a:ext cx="3475038" cy="36671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1069975" y="6354763"/>
            <a:ext cx="1520825" cy="36671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25ED3BF7-7E9A-46B0-AC40-ADE497B714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BFD82D7-FCD0-4840-A93B-BCEFAD2681D1}"/>
              </a:ext>
            </a:extLst>
          </p:cNvPr>
          <p:cNvSpPr txBox="1"/>
          <p:nvPr userDrawn="1"/>
        </p:nvSpPr>
        <p:spPr>
          <a:xfrm>
            <a:off x="6906126" y="6452800"/>
            <a:ext cx="2147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1200" dirty="0">
                <a:solidFill>
                  <a:schemeClr val="bg1"/>
                </a:solidFill>
              </a:rPr>
              <a:t>講授人</a:t>
            </a:r>
            <a:r>
              <a:rPr lang="zh-TW" altLang="en-US" sz="1200" dirty="0">
                <a:solidFill>
                  <a:schemeClr val="bg1"/>
                </a:solidFill>
              </a:rPr>
              <a:t> 黃久秦 博士</a:t>
            </a:r>
            <a:endParaRPr lang="en-US" altLang="zh-TW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55195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81263"/>
            <a:ext cx="8229600" cy="9144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471863"/>
            <a:ext cx="4041648" cy="49377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632198" y="1468815"/>
            <a:ext cx="4041648" cy="49377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3042454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1750"/>
            <a:ext cx="762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93295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50570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8200" y="1560095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98295"/>
            <a:ext cx="4038600" cy="40386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648200" y="2398295"/>
            <a:ext cx="4038600" cy="40386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7638090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等腰三角形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4674" y="757989"/>
            <a:ext cx="8112125" cy="1094874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5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363180542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73769019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DF93C3AC-387F-429A-90CF-E15BF5E78F4D}" type="datetimeFigureOut">
              <a:rPr lang="zh-TW" altLang="en-US"/>
              <a:pPr>
                <a:defRPr/>
              </a:pPr>
              <a:t>2024/5/1</a:t>
            </a:fld>
            <a:endParaRPr lang="zh-TW" altLang="en-US"/>
          </a:p>
        </p:txBody>
      </p:sp>
      <p:sp>
        <p:nvSpPr>
          <p:cNvPr id="7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539129751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5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AF272C81-02C6-4786-9E8A-CF14D856EEDE}" type="datetimeFigureOut">
              <a:rPr lang="zh-TW" altLang="en-US"/>
              <a:pPr>
                <a:defRPr/>
              </a:pPr>
              <a:t>2024/5/1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AF988770-D9D7-4792-B2A7-3CCA1CA2280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xmlns="" id="{4B6D74EF-BC55-8243-975D-F942958EBEB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21958" y="6495842"/>
            <a:ext cx="3260725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defRPr/>
            </a:pPr>
            <a:r>
              <a:rPr kumimoji="0" lang="zh-TW" altLang="en-US" sz="1000" dirty="0">
                <a:solidFill>
                  <a:schemeClr val="tx2"/>
                </a:solidFill>
                <a:latin typeface="Times New Roman" pitchFamily="18" charset="0"/>
              </a:rPr>
              <a:t>心理學概要</a:t>
            </a:r>
            <a:r>
              <a:rPr kumimoji="0" lang="en-US" altLang="zh-TW" sz="1000" dirty="0">
                <a:solidFill>
                  <a:schemeClr val="tx2"/>
                </a:solidFill>
                <a:latin typeface="Times New Roman" pitchFamily="18" charset="0"/>
              </a:rPr>
              <a:t>【</a:t>
            </a:r>
            <a:r>
              <a:rPr kumimoji="0" lang="zh-TW" altLang="en-US" sz="1000" dirty="0">
                <a:solidFill>
                  <a:schemeClr val="tx2"/>
                </a:solidFill>
                <a:latin typeface="Times New Roman" pitchFamily="18" charset="0"/>
              </a:rPr>
              <a:t>二版</a:t>
            </a:r>
            <a:r>
              <a:rPr kumimoji="0" lang="en-US" altLang="zh-TW" sz="1000" dirty="0">
                <a:solidFill>
                  <a:schemeClr val="tx2"/>
                </a:solidFill>
                <a:latin typeface="Times New Roman" pitchFamily="18" charset="0"/>
              </a:rPr>
              <a:t>】</a:t>
            </a:r>
            <a:r>
              <a:rPr kumimoji="0" lang="zh-TW" altLang="en-US" sz="1000" dirty="0">
                <a:solidFill>
                  <a:schemeClr val="tx2"/>
                </a:solidFill>
                <a:latin typeface="Times New Roman" pitchFamily="18" charset="0"/>
              </a:rPr>
              <a:t>　</a:t>
            </a:r>
            <a:r>
              <a:rPr kumimoji="0" lang="zh-TW" altLang="en-US" sz="1200" dirty="0">
                <a:solidFill>
                  <a:schemeClr val="tx2"/>
                </a:solidFill>
                <a:latin typeface="Times New Roman" pitchFamily="18" charset="0"/>
                <a:ea typeface="華康楷書體W3(P)" pitchFamily="2" charset="-120"/>
              </a:rPr>
              <a:t>簡秀芬　編著</a:t>
            </a:r>
          </a:p>
        </p:txBody>
      </p:sp>
    </p:spTree>
    <p:extLst>
      <p:ext uri="{BB962C8B-B14F-4D97-AF65-F5344CB8AC3E}">
        <p14:creationId xmlns:p14="http://schemas.microsoft.com/office/powerpoint/2010/main" xmlns="" val="30215047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microsoft.com/office/2007/relationships/hdphoto" Target="../media/hdphoto4.wdp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2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23" Type="http://schemas.microsoft.com/office/2007/relationships/hdphoto" Target="../media/hdphoto5.wdp"/><Relationship Id="rId10" Type="http://schemas.openxmlformats.org/officeDocument/2006/relationships/slideLayout" Target="../slideLayouts/slideLayout10.xml"/><Relationship Id="rId19" Type="http://schemas.microsoft.com/office/2007/relationships/hdphoto" Target="../media/hdphoto3.wdp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Relationship Id="rId22" Type="http://schemas.openxmlformats.org/officeDocument/2006/relationships/image" Target="../media/image7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616662" y="362158"/>
            <a:ext cx="7910675" cy="140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027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616662" y="1997242"/>
            <a:ext cx="7910675" cy="4271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altLang="zh-TW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96CE25E-253E-9448-A89D-73AF48DB66B6}"/>
              </a:ext>
            </a:extLst>
          </p:cNvPr>
          <p:cNvSpPr txBox="1"/>
          <p:nvPr userDrawn="1"/>
        </p:nvSpPr>
        <p:spPr>
          <a:xfrm>
            <a:off x="6906126" y="6452800"/>
            <a:ext cx="2147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1200" dirty="0"/>
              <a:t>講授人</a:t>
            </a:r>
            <a:r>
              <a:rPr lang="zh-TW" altLang="en-US" sz="1200" dirty="0"/>
              <a:t> 黃久秦 博士</a:t>
            </a:r>
            <a:endParaRPr lang="en-US" altLang="zh-TW" sz="12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6A1E83C9-E498-5645-ADA3-EC79A3D7E8EC}"/>
              </a:ext>
            </a:extLst>
          </p:cNvPr>
          <p:cNvGrpSpPr/>
          <p:nvPr userDrawn="1"/>
        </p:nvGrpSpPr>
        <p:grpSpPr>
          <a:xfrm>
            <a:off x="7182062" y="2651271"/>
            <a:ext cx="1720003" cy="3844571"/>
            <a:chOff x="7182062" y="2651271"/>
            <a:chExt cx="1720003" cy="3844571"/>
          </a:xfrm>
        </p:grpSpPr>
        <p:pic>
          <p:nvPicPr>
            <p:cNvPr id="1034" name="Picture 10" descr="Image result for butterfly ppt">
              <a:extLst>
                <a:ext uri="{FF2B5EF4-FFF2-40B4-BE49-F238E27FC236}">
                  <a16:creationId xmlns:a16="http://schemas.microsoft.com/office/drawing/2014/main" xmlns="" id="{8E5DA4C4-D0D9-3F4B-8420-702B87EB549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 rotWithShape="1">
            <a:blip r:embed="rId14">
              <a:extLst>
                <a:ext uri="{BEBA8EAE-BF5A-486C-A8C5-ECC9F3942E4B}">
                  <a14:imgProps xmlns:a14="http://schemas.microsoft.com/office/drawing/2010/main" xmlns="">
                    <a14:imgLayer r:embed="rId15">
                      <a14:imgEffect>
                        <a14:artisticPencilGrayscale/>
                      </a14:imgEffect>
                      <a14:imgEffect>
                        <a14:colorTemperature colorTemp="3638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6788" t="6162" r="58344" b="42297"/>
            <a:stretch/>
          </p:blipFill>
          <p:spPr bwMode="auto">
            <a:xfrm rot="16200000" flipH="1">
              <a:off x="7845379" y="5518317"/>
              <a:ext cx="926076" cy="1028973"/>
            </a:xfrm>
            <a:prstGeom prst="rect">
              <a:avLst/>
            </a:prstGeom>
            <a:noFill/>
            <a:effectLst>
              <a:glow rad="127000">
                <a:schemeClr val="accent1">
                  <a:alpha val="0"/>
                </a:schemeClr>
              </a:glow>
              <a:softEdge rad="127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0" descr="Image result for butterfly ppt">
              <a:extLst>
                <a:ext uri="{FF2B5EF4-FFF2-40B4-BE49-F238E27FC236}">
                  <a16:creationId xmlns:a16="http://schemas.microsoft.com/office/drawing/2014/main" xmlns="" id="{3A50923E-5E3D-C34C-BF70-126E7EFB5A0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 rotWithShape="1">
            <a:blip r:embed="rId16">
              <a:extLst>
                <a:ext uri="{BEBA8EAE-BF5A-486C-A8C5-ECC9F3942E4B}">
                  <a14:imgProps xmlns:a14="http://schemas.microsoft.com/office/drawing/2010/main" xmlns="">
                    <a14:imgLayer r:embed="rId17">
                      <a14:imgEffect>
                        <a14:artisticPaintStrokes/>
                      </a14:imgEffect>
                      <a14:imgEffect>
                        <a14:colorTemperature colorTemp="88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6788" t="6162" r="58344" b="42297"/>
            <a:stretch/>
          </p:blipFill>
          <p:spPr bwMode="auto">
            <a:xfrm rot="16920000" flipH="1">
              <a:off x="7997755" y="3409204"/>
              <a:ext cx="816346" cy="907051"/>
            </a:xfrm>
            <a:prstGeom prst="rect">
              <a:avLst/>
            </a:prstGeom>
            <a:noFill/>
            <a:effectLst>
              <a:glow rad="127000">
                <a:schemeClr val="accent1">
                  <a:alpha val="0"/>
                </a:schemeClr>
              </a:glow>
              <a:softEdge rad="127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0" descr="Image result for butterfly ppt">
              <a:extLst>
                <a:ext uri="{FF2B5EF4-FFF2-40B4-BE49-F238E27FC236}">
                  <a16:creationId xmlns:a16="http://schemas.microsoft.com/office/drawing/2014/main" xmlns="" id="{E67E01BF-BCD0-C24C-9C3E-478235BF89E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 rotWithShape="1">
            <a:blip r:embed="rId18">
              <a:extLst>
                <a:ext uri="{BEBA8EAE-BF5A-486C-A8C5-ECC9F3942E4B}">
                  <a14:imgProps xmlns:a14="http://schemas.microsoft.com/office/drawing/2010/main" xmlns="">
                    <a14:imgLayer r:embed="rId19">
                      <a14:imgEffect>
                        <a14:artisticPencilGrayscale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6788" t="6162" r="58344" b="42297"/>
            <a:stretch/>
          </p:blipFill>
          <p:spPr bwMode="auto">
            <a:xfrm rot="17580000" flipH="1">
              <a:off x="7611765" y="2617395"/>
              <a:ext cx="609781" cy="677534"/>
            </a:xfrm>
            <a:prstGeom prst="rect">
              <a:avLst/>
            </a:prstGeom>
            <a:noFill/>
            <a:effectLst>
              <a:glow rad="127000">
                <a:schemeClr val="accent1">
                  <a:alpha val="0"/>
                </a:schemeClr>
              </a:glow>
              <a:softEdge rad="127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0" descr="Image result for butterfly ppt">
              <a:extLst>
                <a:ext uri="{FF2B5EF4-FFF2-40B4-BE49-F238E27FC236}">
                  <a16:creationId xmlns:a16="http://schemas.microsoft.com/office/drawing/2014/main" xmlns="" id="{D5128D7D-47F9-1041-A899-90516E1F76E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 rotWithShape="1">
            <a:blip r:embed="rId20">
              <a:extLst>
                <a:ext uri="{BEBA8EAE-BF5A-486C-A8C5-ECC9F3942E4B}">
                  <a14:imgProps xmlns:a14="http://schemas.microsoft.com/office/drawing/2010/main" xmlns="">
                    <a14:imgLayer r:embed="rId21">
                      <a14:imgEffect>
                        <a14:artisticLightScreen/>
                      </a14:imgEffect>
                      <a14:imgEffect>
                        <a14:colorTemperature colorTemp="3638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6788" t="6162" r="58344" b="42297"/>
            <a:stretch/>
          </p:blipFill>
          <p:spPr bwMode="auto">
            <a:xfrm rot="17160000" flipH="1">
              <a:off x="7774134" y="4305033"/>
              <a:ext cx="1068566" cy="1187296"/>
            </a:xfrm>
            <a:prstGeom prst="rect">
              <a:avLst/>
            </a:prstGeom>
            <a:noFill/>
            <a:effectLst>
              <a:glow rad="127000">
                <a:schemeClr val="accent1">
                  <a:alpha val="0"/>
                </a:schemeClr>
              </a:glow>
              <a:softEdge rad="127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0" descr="Image result for butterfly ppt">
              <a:extLst>
                <a:ext uri="{FF2B5EF4-FFF2-40B4-BE49-F238E27FC236}">
                  <a16:creationId xmlns:a16="http://schemas.microsoft.com/office/drawing/2014/main" xmlns="" id="{A19C0F5A-5F31-004B-BDC8-312DC6F98AC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 rotWithShape="1">
            <a:blip r:embed="rId22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 xmlns="">
                    <a14:imgLayer r:embed="rId23">
                      <a14:imgEffect>
                        <a14:artisticPencilGrayscale/>
                      </a14:imgEffect>
                      <a14:imgEffect>
                        <a14:colorTemperature colorTemp="3638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6788" t="6162" r="58344" b="42297"/>
            <a:stretch/>
          </p:blipFill>
          <p:spPr bwMode="auto">
            <a:xfrm rot="14340000" flipH="1">
              <a:off x="7232286" y="3874080"/>
              <a:ext cx="904041" cy="1004490"/>
            </a:xfrm>
            <a:prstGeom prst="rect">
              <a:avLst/>
            </a:prstGeom>
            <a:noFill/>
            <a:effectLst>
              <a:glow rad="127000">
                <a:schemeClr val="accent1">
                  <a:alpha val="0"/>
                </a:schemeClr>
              </a:glow>
              <a:softEdge rad="127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51" r:id="rId1"/>
    <p:sldLayoutId id="2147485152" r:id="rId2"/>
    <p:sldLayoutId id="2147485153" r:id="rId3"/>
    <p:sldLayoutId id="2147485154" r:id="rId4"/>
    <p:sldLayoutId id="2147485155" r:id="rId5"/>
    <p:sldLayoutId id="2147485156" r:id="rId6"/>
    <p:sldLayoutId id="2147485157" r:id="rId7"/>
    <p:sldLayoutId id="2147485158" r:id="rId8"/>
    <p:sldLayoutId id="2147485159" r:id="rId9"/>
    <p:sldLayoutId id="2147485160" r:id="rId10"/>
    <p:sldLayoutId id="2147485161" r:id="rId11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ea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標楷體" pitchFamily="65" charset="-12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標楷體" pitchFamily="65" charset="-12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標楷體" pitchFamily="65" charset="-12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標楷體" pitchFamily="65" charset="-120"/>
          <a:ea typeface="標楷體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標楷體" pitchFamily="65" charset="-120"/>
          <a:ea typeface="標楷體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標楷體" pitchFamily="65" charset="-120"/>
          <a:ea typeface="標楷體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標楷體" pitchFamily="65" charset="-120"/>
          <a:ea typeface="標楷體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標楷體" pitchFamily="65" charset="-120"/>
          <a:ea typeface="標楷體" pitchFamily="65" charset="-12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3000" kern="1200">
          <a:solidFill>
            <a:schemeClr val="tx2"/>
          </a:solidFill>
          <a:latin typeface="+mj-ea"/>
          <a:ea typeface="+mj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800" kern="1200">
          <a:solidFill>
            <a:schemeClr val="tx1"/>
          </a:solidFill>
          <a:latin typeface="+mj-ea"/>
          <a:ea typeface="+mj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sz="2600" kern="1200">
          <a:solidFill>
            <a:schemeClr val="tx1"/>
          </a:solidFill>
          <a:latin typeface="+mj-ea"/>
          <a:ea typeface="+mj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2400" kern="1200">
          <a:solidFill>
            <a:schemeClr val="tx1"/>
          </a:solidFill>
          <a:latin typeface="+mj-ea"/>
          <a:ea typeface="+mj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AA0B9AC8-4E35-4EDD-B17E-AA62B8E239A0}" type="datetimeFigureOut">
              <a:rPr lang="zh-TW" altLang="en-US"/>
              <a:pPr>
                <a:defRPr/>
              </a:pPr>
              <a:t>2024/5/1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F36F13E3-96F5-4829-976D-6A0D6F70EEC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40" r:id="rId1"/>
    <p:sldLayoutId id="2147485141" r:id="rId2"/>
    <p:sldLayoutId id="2147485142" r:id="rId3"/>
    <p:sldLayoutId id="2147485143" r:id="rId4"/>
    <p:sldLayoutId id="2147485144" r:id="rId5"/>
    <p:sldLayoutId id="2147485145" r:id="rId6"/>
    <p:sldLayoutId id="2147485146" r:id="rId7"/>
    <p:sldLayoutId id="2147485147" r:id="rId8"/>
    <p:sldLayoutId id="2147485148" r:id="rId9"/>
    <p:sldLayoutId id="2147485149" r:id="rId10"/>
    <p:sldLayoutId id="21474851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標楷體" pitchFamily="65" charset="-12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標楷體" pitchFamily="65" charset="-12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標楷體" pitchFamily="65" charset="-12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標楷體" pitchFamily="65" charset="-12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標楷體" pitchFamily="65" charset="-12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標楷體" pitchFamily="65" charset="-12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標楷體" pitchFamily="65" charset="-12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標楷體" pitchFamily="65" charset="-12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4CFAB7-30C6-4C40-9243-6EA990D9EF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1800"/>
              </a:spcBef>
            </a:pPr>
            <a:r>
              <a:rPr lang="zh-TW" altLang="en-US" smtClean="0"/>
              <a:t>照顧計劃擬定與執行策略</a:t>
            </a:r>
            <a:endParaRPr lang="x-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DBF99F-1D74-E942-8648-B6A214C945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x-none" dirty="0">
                <a:latin typeface="標楷體 (標題)"/>
              </a:rPr>
              <a:t>講授人</a:t>
            </a:r>
          </a:p>
          <a:p>
            <a:pPr algn="ctr"/>
            <a:endParaRPr lang="x-none" dirty="0">
              <a:latin typeface="標楷體 (標題)"/>
            </a:endParaRPr>
          </a:p>
          <a:p>
            <a:pPr algn="ctr"/>
            <a:r>
              <a:rPr lang="x-none" dirty="0">
                <a:latin typeface="標楷體 (標題)"/>
              </a:rPr>
              <a:t>明新科技大學</a:t>
            </a:r>
          </a:p>
          <a:p>
            <a:pPr algn="ctr"/>
            <a:r>
              <a:rPr lang="x-none" dirty="0">
                <a:latin typeface="標楷體 (標題)"/>
              </a:rPr>
              <a:t>樂</a:t>
            </a:r>
            <a:r>
              <a:rPr lang="zh-TW" altLang="en-US" dirty="0">
                <a:latin typeface="標楷體 (標題)"/>
              </a:rPr>
              <a:t>齡服務事業管理學系</a:t>
            </a:r>
            <a:endParaRPr lang="en-US" altLang="zh-TW" dirty="0">
              <a:latin typeface="標楷體 (標題)"/>
            </a:endParaRPr>
          </a:p>
          <a:p>
            <a:pPr algn="ctr"/>
            <a:r>
              <a:rPr lang="zh-TW" altLang="x-none" dirty="0">
                <a:latin typeface="標楷體 (標題)"/>
              </a:rPr>
              <a:t>黃久秦</a:t>
            </a:r>
            <a:r>
              <a:rPr lang="zh-TW" altLang="en-US" dirty="0">
                <a:latin typeface="標楷體 (標題)"/>
              </a:rPr>
              <a:t> 博士</a:t>
            </a:r>
            <a:endParaRPr lang="x-none" dirty="0">
              <a:latin typeface="標楷體 (標題)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7134988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B35FAAA8-2FBD-9240-ACF1-BB4A1598347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51434" y="1663039"/>
            <a:ext cx="7910675" cy="4352223"/>
          </a:xfrm>
        </p:spPr>
        <p:txBody>
          <a:bodyPr/>
          <a:lstStyle/>
          <a:p>
            <a:r>
              <a:rPr lang="zh-TW" altLang="en-US" dirty="0"/>
              <a:t>非自願入住機構 </a:t>
            </a:r>
            <a:endParaRPr lang="en-US" altLang="zh-TW" dirty="0"/>
          </a:p>
          <a:p>
            <a:r>
              <a:rPr lang="zh-TW" altLang="en-US" dirty="0"/>
              <a:t>超乎專業關係 </a:t>
            </a:r>
          </a:p>
          <a:p>
            <a:r>
              <a:rPr lang="zh-TW" altLang="en-US" dirty="0"/>
              <a:t>價值過度涉入或疏忽，如不合作個案、挑選個案 </a:t>
            </a:r>
          </a:p>
          <a:p>
            <a:r>
              <a:rPr lang="zh-TW" altLang="en-US" dirty="0"/>
              <a:t>非以個案為服務中心 </a:t>
            </a:r>
          </a:p>
          <a:p>
            <a:r>
              <a:rPr lang="zh-TW" altLang="en-US" dirty="0"/>
              <a:t>虐待與疏忽 </a:t>
            </a:r>
            <a:endParaRPr lang="en-US" altLang="zh-TW" dirty="0"/>
          </a:p>
          <a:p>
            <a:r>
              <a:rPr lang="zh-TW" altLang="en-US" dirty="0"/>
              <a:t>約束問題</a:t>
            </a:r>
            <a:endParaRPr lang="en-US" altLang="zh-TW" dirty="0"/>
          </a:p>
          <a:p>
            <a:r>
              <a:rPr lang="zh-TW" altLang="en-US" dirty="0"/>
              <a:t>精神藥物使用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5BCA942C-14BA-4949-8585-F523773AA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長照常見的倫理問題 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1775604741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97821AB9-BA7B-D84C-BDF7-1394E3C41EE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尊重自主性 </a:t>
            </a:r>
          </a:p>
          <a:p>
            <a:r>
              <a:rPr lang="zh-TW" altLang="en-US" dirty="0"/>
              <a:t>人際關係及尊嚴的剝奪 </a:t>
            </a:r>
          </a:p>
          <a:p>
            <a:r>
              <a:rPr lang="zh-TW" altLang="en-US" dirty="0"/>
              <a:t>隱私權受侵犯 </a:t>
            </a:r>
          </a:p>
          <a:p>
            <a:r>
              <a:rPr lang="zh-TW" altLang="en-US" dirty="0"/>
              <a:t>缺乏統整性，不尊重個案為獨一無二的人格，被視為老物品般地看待，言行舉止對個案帶來傷害。 </a:t>
            </a:r>
          </a:p>
          <a:p>
            <a:endParaRPr lang="x-non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F9293CEA-3E62-9146-B89F-918F6CF32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長照常見的倫理問題 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3027324878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C5C0B3F-7921-1847-8A6F-D8B7B2903E7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確認問題或兩難 </a:t>
            </a:r>
            <a:endParaRPr lang="en-US" altLang="zh-TW" dirty="0"/>
          </a:p>
          <a:p>
            <a:r>
              <a:rPr lang="zh-TW" altLang="en-US" dirty="0"/>
              <a:t>確認可能牽涉的潛在性問題 </a:t>
            </a:r>
            <a:endParaRPr lang="en-US" altLang="zh-TW" dirty="0"/>
          </a:p>
          <a:p>
            <a:r>
              <a:rPr lang="zh-TW" altLang="en-US" dirty="0"/>
              <a:t>檢視相關臨床的倫理守則 </a:t>
            </a:r>
            <a:endParaRPr lang="en-US" altLang="zh-TW" dirty="0"/>
          </a:p>
          <a:p>
            <a:r>
              <a:rPr lang="zh-TW" altLang="en-US" dirty="0"/>
              <a:t>熟悉適當法令規定 </a:t>
            </a:r>
            <a:endParaRPr lang="en-US" altLang="zh-TW" dirty="0"/>
          </a:p>
          <a:p>
            <a:r>
              <a:rPr lang="zh-TW" altLang="en-US" dirty="0"/>
              <a:t>獲得其他專業者的第二意見諮詢 </a:t>
            </a:r>
            <a:endParaRPr lang="en-US" altLang="zh-TW" dirty="0"/>
          </a:p>
          <a:p>
            <a:r>
              <a:rPr lang="zh-TW" altLang="en-US" dirty="0"/>
              <a:t>確認行動的可能性與成功率 </a:t>
            </a:r>
            <a:endParaRPr lang="en-US" altLang="zh-TW" dirty="0"/>
          </a:p>
          <a:p>
            <a:r>
              <a:rPr lang="zh-TW" altLang="en-US" dirty="0"/>
              <a:t>衡量不同決定所產生的影響結果 </a:t>
            </a:r>
            <a:endParaRPr lang="en-US" altLang="zh-TW" dirty="0"/>
          </a:p>
          <a:p>
            <a:r>
              <a:rPr lang="zh-TW" altLang="en-US" dirty="0"/>
              <a:t>選擇接近最佳的行動 </a:t>
            </a:r>
          </a:p>
          <a:p>
            <a:endParaRPr lang="x-non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B7BA6BE7-F552-C847-987A-6A6937F79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適當的倫理決策 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882708537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535AB059-EC93-AB4D-A593-B7DEB0D7A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274" y="2789989"/>
            <a:ext cx="8112125" cy="1094874"/>
          </a:xfrm>
        </p:spPr>
        <p:txBody>
          <a:bodyPr/>
          <a:lstStyle/>
          <a:p>
            <a:pPr algn="ctr"/>
            <a:r>
              <a:rPr lang="x-none" dirty="0"/>
              <a:t>長照個案歧視問題</a:t>
            </a:r>
          </a:p>
        </p:txBody>
      </p:sp>
    </p:spTree>
    <p:extLst>
      <p:ext uri="{BB962C8B-B14F-4D97-AF65-F5344CB8AC3E}">
        <p14:creationId xmlns:p14="http://schemas.microsoft.com/office/powerpoint/2010/main" xmlns="" val="3133133279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EBE5C9-9797-2B49-9D03-7F5B23CD4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274" y="2472489"/>
            <a:ext cx="8112125" cy="1094874"/>
          </a:xfrm>
        </p:spPr>
        <p:txBody>
          <a:bodyPr/>
          <a:lstStyle/>
          <a:p>
            <a:pPr algn="ctr"/>
            <a:r>
              <a:rPr lang="x-none" dirty="0"/>
              <a:t>誰應該簽署知情同意</a:t>
            </a:r>
            <a:r>
              <a:rPr lang="zh-TW" altLang="en-US" dirty="0"/>
              <a:t>？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558855226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F70FC8-EC17-884C-BD3A-AD767FDFB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774" y="2599489"/>
            <a:ext cx="8112125" cy="1094874"/>
          </a:xfrm>
        </p:spPr>
        <p:txBody>
          <a:bodyPr/>
          <a:lstStyle/>
          <a:p>
            <a:pPr algn="ctr"/>
            <a:r>
              <a:rPr lang="x-none" dirty="0"/>
              <a:t>約束</a:t>
            </a:r>
            <a:r>
              <a:rPr lang="zh-TW" altLang="en-US" dirty="0"/>
              <a:t>？不約束？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42796959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316A565A-C7A3-9840-BB35-4B11E322C5F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失智症診斷</a:t>
            </a:r>
            <a:endParaRPr lang="en-US" altLang="zh-TW" b="1" u="sng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失智症患者在不同的認知階段，需申請不同的監護之專業照顧，究竟</a:t>
            </a:r>
            <a:r>
              <a:rPr lang="zh-TW" altLang="zh-TW" b="1" u="sng" dirty="0">
                <a:solidFill>
                  <a:srgbClr val="0066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應在</a:t>
            </a:r>
            <a:r>
              <a:rPr lang="zh-TW" altLang="zh-TW" b="1" u="sng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何時、何種程度與何種情境</a:t>
            </a:r>
            <a:r>
              <a:rPr lang="zh-TW" altLang="zh-TW" b="1" u="sng" dirty="0">
                <a:solidFill>
                  <a:srgbClr val="0066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給予介入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，才能保障失智症患者權益，其結果不僅攸關於後續之照顧方式及財產管理，亦涉及失智患者之行動自主性。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x-non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4A379933-C6E0-9E44-BC32-2E262387D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/>
              <a:t>長期照顧機構失智照顧之倫理議題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800848368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C0DF1E61-C532-0141-847E-E17687E58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7" y="1054100"/>
            <a:ext cx="8112125" cy="5269163"/>
          </a:xfrm>
        </p:spPr>
        <p:txBody>
          <a:bodyPr/>
          <a:lstStyle/>
          <a:p>
            <a:pPr marL="0" indent="0">
              <a:lnSpc>
                <a:spcPts val="4200"/>
              </a:lnSpc>
            </a:pPr>
            <a:r>
              <a:rPr lang="zh-TW" altLang="zh-TW" sz="3200" b="1" u="sng" dirty="0">
                <a:solidFill>
                  <a:srgbClr val="0066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末期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失智患者若入住機構，一年內之</a:t>
            </a:r>
            <a:r>
              <a:rPr lang="zh-TW" altLang="zh-TW" sz="3200" b="1" u="sng" dirty="0">
                <a:solidFill>
                  <a:srgbClr val="0066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死亡率高達</a:t>
            </a:r>
            <a:r>
              <a:rPr lang="en-US" altLang="zh-TW" sz="3200" b="1" u="sng" dirty="0">
                <a:solidFill>
                  <a:srgbClr val="0066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64% </a:t>
            </a: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 Mitchell, Kiely &amp; Hamel,2004)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，機構面臨照顧倫理議題包含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是否應給予急救？</a:t>
            </a:r>
            <a:r>
              <a:rPr lang="en-US" altLang="zh-TW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對於拒食失智症患者是否應給予鼻胃管灌食？</a:t>
            </a:r>
            <a:r>
              <a:rPr lang="en-US" altLang="zh-TW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何時應接受安寧療護等醫療</a:t>
            </a:r>
            <a:r>
              <a:rPr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en-US" altLang="zh-TW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所有的決策皆涉及失智患者接受治療之介入程度，機構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決定將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會影響患者之生活品質。</a:t>
            </a:r>
            <a:endParaRPr lang="x-none" sz="3200" dirty="0"/>
          </a:p>
        </p:txBody>
      </p:sp>
    </p:spTree>
    <p:extLst>
      <p:ext uri="{BB962C8B-B14F-4D97-AF65-F5344CB8AC3E}">
        <p14:creationId xmlns:p14="http://schemas.microsoft.com/office/powerpoint/2010/main" xmlns="" val="1758547474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B62E11-DC07-0748-A977-23CCEA16F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4" y="3793289"/>
            <a:ext cx="8112125" cy="1094874"/>
          </a:xfrm>
        </p:spPr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臨床上，機構的失智住民究竟有多少獨立性與自主性？又應由誰來評估與決定較適宜之照顧模式？都是機構經常面臨的挑戰。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1218622566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3BD1730B-CAE1-3B40-8CEA-E03AD3F6CCD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機構照顧工作對失智個案落實「優先考量」倫理限制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FBCBA8FD-3B69-BB4E-AD90-9F3D698CB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434" y="397042"/>
            <a:ext cx="8009966" cy="1265997"/>
          </a:xfrm>
        </p:spPr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住宿式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機構工作人員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面臨失智症照顧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之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倫理困境</a:t>
            </a:r>
            <a:endParaRPr lang="x-none" dirty="0"/>
          </a:p>
        </p:txBody>
      </p:sp>
      <p:sp>
        <p:nvSpPr>
          <p:cNvPr id="4" name="向上箭號圖說文字 6">
            <a:extLst>
              <a:ext uri="{FF2B5EF4-FFF2-40B4-BE49-F238E27FC236}">
                <a16:creationId xmlns:a16="http://schemas.microsoft.com/office/drawing/2014/main" xmlns="" id="{14A9A677-63E6-0040-A1B3-18A2FF5980D2}"/>
              </a:ext>
            </a:extLst>
          </p:cNvPr>
          <p:cNvSpPr/>
          <p:nvPr/>
        </p:nvSpPr>
        <p:spPr>
          <a:xfrm>
            <a:off x="256159" y="2276272"/>
            <a:ext cx="8701224" cy="4581728"/>
          </a:xfrm>
          <a:prstGeom prst="upArrowCallout">
            <a:avLst>
              <a:gd name="adj1" fmla="val 18423"/>
              <a:gd name="adj2" fmla="val 25000"/>
              <a:gd name="adj3" fmla="val 25000"/>
              <a:gd name="adj4" fmla="val 67855"/>
            </a:avLst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林克能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(2016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83)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指出，多數失智症患者的認知功能會隨著年齡增加，逐漸緩慢退化，在不同醫院所作的認知功能評估，雖然評估項目一樣，但評估時間上的差異，將導致評估結果不同。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此刻，評估</a:t>
            </a:r>
            <a:r>
              <a:rPr lang="zh-TW" altLang="zh-TW" sz="2400" b="1" u="sng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結果的差異所呈現出的意義為何</a:t>
            </a:r>
            <a:r>
              <a:rPr lang="zh-TW" altLang="en-US" sz="2400" b="1" u="sng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卻值得實務工作者思考，是個案變好或因病程導致的持續退化？或是有其他相關因素影響評估結果？此案例涉及個案之「優先考量」倫理，面對家屬間對於評估診斷結果歧見，工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作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人員服務仍應以促進案主福祉為服務之優先考量。</a:t>
            </a:r>
            <a:endParaRPr lang="zh-TW" altLang="zh-TW" sz="240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155450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7202A522-3E50-7540-A488-03CFAAD1D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7" y="2235200"/>
            <a:ext cx="8112125" cy="2387600"/>
          </a:xfrm>
        </p:spPr>
        <p:txBody>
          <a:bodyPr/>
          <a:lstStyle/>
          <a:p>
            <a:pPr algn="ctr"/>
            <a:r>
              <a:rPr lang="x-none" dirty="0"/>
              <a:t>認識服務對象</a:t>
            </a:r>
            <a:br>
              <a:rPr lang="x-none" dirty="0"/>
            </a:br>
            <a:r>
              <a:rPr lang="x-none" dirty="0"/>
              <a:t/>
            </a:r>
            <a:br>
              <a:rPr lang="x-none" dirty="0"/>
            </a:br>
            <a:r>
              <a:rPr lang="x-none" dirty="0"/>
              <a:t>服務對象的特質</a:t>
            </a:r>
          </a:p>
        </p:txBody>
      </p:sp>
    </p:spTree>
    <p:extLst>
      <p:ext uri="{BB962C8B-B14F-4D97-AF65-F5344CB8AC3E}">
        <p14:creationId xmlns:p14="http://schemas.microsoft.com/office/powerpoint/2010/main" xmlns="" val="1864063509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44C5BD08-68C3-E44F-BAD2-70C3DC7ED4C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機構照顧工作「代理原則」之運用：當失智患者無法完整表達意思時，應尊重案主之監護人、法定代理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人、委託人之意思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2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胡月娟</a:t>
            </a:r>
            <a:r>
              <a:rPr lang="en-US" altLang="zh-TW" sz="2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(2005)</a:t>
            </a:r>
            <a:r>
              <a:rPr lang="zh-TW" altLang="zh-TW" sz="2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指出在機構內應避免讓住民接受非必要的醫療措施，但在基本的照顧、清潔、協助進食、飲水及排泄等基本需求滿足，將影響住民之舒適程度與關懷照護是最優先考量之需求。</a:t>
            </a:r>
          </a:p>
          <a:p>
            <a:endParaRPr lang="x-non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6BACD190-CC0D-F04C-90E1-2609BC947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住宿式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機構工作人員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面臨失智症照顧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之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倫理困境</a:t>
            </a:r>
            <a:endParaRPr lang="x-none" dirty="0"/>
          </a:p>
        </p:txBody>
      </p:sp>
      <p:sp>
        <p:nvSpPr>
          <p:cNvPr id="4" name="向上箭號圖說文字 6">
            <a:extLst>
              <a:ext uri="{FF2B5EF4-FFF2-40B4-BE49-F238E27FC236}">
                <a16:creationId xmlns:a16="http://schemas.microsoft.com/office/drawing/2014/main" xmlns="" id="{54C3E1AD-B697-1840-9248-F9B522B23EF8}"/>
              </a:ext>
            </a:extLst>
          </p:cNvPr>
          <p:cNvSpPr/>
          <p:nvPr/>
        </p:nvSpPr>
        <p:spPr>
          <a:xfrm>
            <a:off x="272374" y="3429000"/>
            <a:ext cx="8638162" cy="3031958"/>
          </a:xfrm>
          <a:prstGeom prst="upArrowCallout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zh-TW" sz="2600" dirty="0"/>
              <a:t> </a:t>
            </a:r>
            <a:r>
              <a:rPr lang="zh-TW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失智症患者常成為沒有聲音的一群人，在疾病之影響下除不易主張自己的權益外，面對不同的利害關係人之週旋，不僅無法落實「個別化需求」</a:t>
            </a:r>
            <a:endParaRPr lang="en-US" altLang="zh-TW" sz="2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，甚至因為</a:t>
            </a:r>
            <a:r>
              <a:rPr lang="zh-TW" altLang="zh-TW" sz="2600" dirty="0">
                <a:solidFill>
                  <a:srgbClr val="CCFF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機構之錯誤決策</a:t>
            </a:r>
            <a:r>
              <a:rPr lang="zh-TW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，犧牲失智症患者之生活品質。</a:t>
            </a:r>
            <a:endParaRPr lang="en-US" altLang="zh-TW" sz="2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0682634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973905-CC11-0D41-967F-A34E94AE9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7" y="2881563"/>
            <a:ext cx="8112125" cy="1094874"/>
          </a:xfrm>
        </p:spPr>
        <p:txBody>
          <a:bodyPr/>
          <a:lstStyle/>
          <a:p>
            <a:pPr algn="ctr"/>
            <a:r>
              <a:rPr lang="x-none" dirty="0"/>
              <a:t>謝謝聆聽</a:t>
            </a:r>
          </a:p>
        </p:txBody>
      </p:sp>
    </p:spTree>
    <p:extLst>
      <p:ext uri="{BB962C8B-B14F-4D97-AF65-F5344CB8AC3E}">
        <p14:creationId xmlns:p14="http://schemas.microsoft.com/office/powerpoint/2010/main" xmlns="" val="384969573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8A2CF6-E307-E149-8971-89AD091F8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101" y="2551363"/>
            <a:ext cx="6959600" cy="1094874"/>
          </a:xfrm>
        </p:spPr>
        <p:txBody>
          <a:bodyPr/>
          <a:lstStyle/>
          <a:p>
            <a:pPr algn="ctr"/>
            <a:r>
              <a:rPr lang="x-none" dirty="0"/>
              <a:t>服務對象之基本權益</a:t>
            </a:r>
          </a:p>
        </p:txBody>
      </p:sp>
    </p:spTree>
    <p:extLst>
      <p:ext uri="{BB962C8B-B14F-4D97-AF65-F5344CB8AC3E}">
        <p14:creationId xmlns:p14="http://schemas.microsoft.com/office/powerpoint/2010/main" xmlns="" val="322703591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6E34D4-9EF9-F447-AAA1-8DD2D27E2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750" y="2688389"/>
            <a:ext cx="6540500" cy="1094874"/>
          </a:xfrm>
        </p:spPr>
        <p:txBody>
          <a:bodyPr/>
          <a:lstStyle/>
          <a:p>
            <a:r>
              <a:rPr lang="x-none" dirty="0"/>
              <a:t>如何保障服務對象之權益</a:t>
            </a:r>
          </a:p>
        </p:txBody>
      </p:sp>
    </p:spTree>
    <p:extLst>
      <p:ext uri="{BB962C8B-B14F-4D97-AF65-F5344CB8AC3E}">
        <p14:creationId xmlns:p14="http://schemas.microsoft.com/office/powerpoint/2010/main" xmlns="" val="299767175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589FA9-254D-5B4F-9876-63E555951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7" y="2510589"/>
            <a:ext cx="8112125" cy="1094874"/>
          </a:xfrm>
        </p:spPr>
        <p:txBody>
          <a:bodyPr/>
          <a:lstStyle/>
          <a:p>
            <a:pPr algn="ctr"/>
            <a:r>
              <a:rPr lang="x-none" dirty="0"/>
              <a:t>長照人員之專業倫理</a:t>
            </a:r>
          </a:p>
        </p:txBody>
      </p:sp>
    </p:spTree>
    <p:extLst>
      <p:ext uri="{BB962C8B-B14F-4D97-AF65-F5344CB8AC3E}">
        <p14:creationId xmlns:p14="http://schemas.microsoft.com/office/powerpoint/2010/main" xmlns="" val="3814824205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1AB4C4-2A7A-8C41-AECE-EC761851E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974" y="2713789"/>
            <a:ext cx="8112125" cy="1094874"/>
          </a:xfrm>
        </p:spPr>
        <p:txBody>
          <a:bodyPr/>
          <a:lstStyle/>
          <a:p>
            <a:pPr algn="ctr"/>
            <a:r>
              <a:rPr lang="x-none" dirty="0"/>
              <a:t>倫理的兩難</a:t>
            </a:r>
          </a:p>
        </p:txBody>
      </p:sp>
    </p:spTree>
    <p:extLst>
      <p:ext uri="{BB962C8B-B14F-4D97-AF65-F5344CB8AC3E}">
        <p14:creationId xmlns:p14="http://schemas.microsoft.com/office/powerpoint/2010/main" xmlns="" val="2794023430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EF0D1A-F7C4-2B47-BB89-4B83F908A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0500" y="2336800"/>
            <a:ext cx="6464300" cy="1258637"/>
          </a:xfrm>
        </p:spPr>
        <p:txBody>
          <a:bodyPr/>
          <a:lstStyle/>
          <a:p>
            <a:pPr algn="ctr"/>
            <a:r>
              <a:rPr lang="zh-TW" altLang="en-US" dirty="0"/>
              <a:t>「錢不夠用」影片 分享 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1167934143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9202CA-7AA2-DB4C-98B3-335E54307B2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看完該片你的感受如何</a:t>
            </a:r>
            <a:r>
              <a:rPr lang="en-US" altLang="zh-TW" dirty="0"/>
              <a:t>? </a:t>
            </a:r>
            <a:endParaRPr lang="zh-TW" altLang="en-US" dirty="0"/>
          </a:p>
          <a:p>
            <a:r>
              <a:rPr lang="zh-TW" altLang="en-US" dirty="0"/>
              <a:t>如果你是該家成員，你將如何處理片中媽媽的照顧問題</a:t>
            </a:r>
            <a:r>
              <a:rPr lang="en-US" altLang="zh-TW" dirty="0"/>
              <a:t>? </a:t>
            </a:r>
            <a:endParaRPr lang="zh-TW" altLang="en-US" dirty="0"/>
          </a:p>
          <a:p>
            <a:r>
              <a:rPr lang="zh-TW" altLang="en-US" dirty="0"/>
              <a:t>老母親自行拔掉呼吸器，她的想法如何</a:t>
            </a:r>
            <a:r>
              <a:rPr lang="en-US" altLang="zh-TW" dirty="0"/>
              <a:t>? </a:t>
            </a:r>
            <a:endParaRPr lang="zh-TW" altLang="en-US" dirty="0"/>
          </a:p>
          <a:p>
            <a:r>
              <a:rPr lang="zh-TW" altLang="en-US" dirty="0"/>
              <a:t>片中二嫂搶走血袋救自己女兒所持理由，你的看法如何</a:t>
            </a:r>
            <a:r>
              <a:rPr lang="en-US" altLang="zh-TW" dirty="0"/>
              <a:t>?</a:t>
            </a:r>
            <a:r>
              <a:rPr lang="zh-TW" altLang="en-US" dirty="0"/>
              <a:t>如果是你，你又會如何處理？</a:t>
            </a:r>
            <a:r>
              <a:rPr lang="en-US" altLang="zh-TW" dirty="0"/>
              <a:t> </a:t>
            </a:r>
            <a:endParaRPr lang="zh-TW" altLang="en-US" dirty="0"/>
          </a:p>
          <a:p>
            <a:r>
              <a:rPr lang="zh-TW" altLang="en-US" dirty="0"/>
              <a:t>試分析本案例有哪些倫理爭議與問題</a:t>
            </a:r>
            <a:r>
              <a:rPr lang="en-US" altLang="zh-TW" dirty="0"/>
              <a:t>? </a:t>
            </a:r>
            <a:endParaRPr lang="zh-TW" altLang="en-US" dirty="0"/>
          </a:p>
          <a:p>
            <a:endParaRPr lang="x-non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995DA6-6893-8848-ABD6-09192AC8A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議題討論 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295920560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D432D7C2-EEB2-A04F-B0C1-E46EAB60E34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b="1" dirty="0">
                <a:solidFill>
                  <a:srgbClr val="FF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2800" b="1" u="sng" dirty="0">
                <a:solidFill>
                  <a:srgbClr val="FF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工作者本身系統</a:t>
            </a:r>
            <a:r>
              <a:rPr lang="zh-TW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壓力源從工作者個人生活而來。</a:t>
            </a:r>
          </a:p>
          <a:p>
            <a:pPr marL="0" indent="0">
              <a:buNone/>
            </a:pPr>
            <a:r>
              <a:rPr lang="en-US" altLang="zh-TW" sz="2800" b="1" dirty="0">
                <a:solidFill>
                  <a:srgbClr val="FF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sz="2800" b="1" u="sng" dirty="0">
                <a:solidFill>
                  <a:srgbClr val="FF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直接實務工作系統</a:t>
            </a:r>
            <a:r>
              <a:rPr lang="zh-TW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：壓力源從工作者直接實務工作而來，如成為暴力威脅或攻擊對象、從工作中對別人的經驗激起工作者強烈的感情。</a:t>
            </a:r>
          </a:p>
          <a:p>
            <a:pPr marL="0" indent="0">
              <a:buNone/>
            </a:pPr>
            <a:r>
              <a:rPr lang="en-US" altLang="zh-TW" sz="2800" b="1" dirty="0">
                <a:solidFill>
                  <a:srgbClr val="FF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sz="2800" b="1" u="sng" dirty="0">
                <a:solidFill>
                  <a:srgbClr val="FF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工作團隊系統</a:t>
            </a:r>
            <a:r>
              <a:rPr lang="zh-TW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：壓力源來自工作者的工作團隊成員。</a:t>
            </a:r>
          </a:p>
          <a:p>
            <a:pPr marL="0" indent="0">
              <a:buNone/>
            </a:pPr>
            <a:r>
              <a:rPr lang="en-US" altLang="zh-TW" sz="2800" b="1" dirty="0">
                <a:solidFill>
                  <a:srgbClr val="FF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zh-TW" sz="2800" b="1" u="sng" dirty="0">
                <a:solidFill>
                  <a:srgbClr val="FF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機構系統</a:t>
            </a:r>
            <a:r>
              <a:rPr lang="zh-TW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：壓力源來自工作者與雇主的接觸。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05996AAB-2F95-CD4A-94A5-14C4B782A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434" y="397042"/>
            <a:ext cx="7910675" cy="1265997"/>
          </a:xfrm>
        </p:spPr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住宿式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機構工作人員之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壓力源與困境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676095079"/>
      </p:ext>
    </p:extLst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   蝴蝶1">
  <a:themeElements>
    <a:clrScheme name="自訂 16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504060"/>
      </a:hlink>
      <a:folHlink>
        <a:srgbClr val="6B5680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 背景" id="{47554700-160C-D245-89B0-237BD3331B88}" vid="{DF8772DD-2829-9545-B0F9-3FE5FA810654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 背景" id="{47554700-160C-D245-89B0-237BD3331B88}" vid="{411540F3-F726-2E45-982E-CAF436817E46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自訂 16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504060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自訂 16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504060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12610</TotalTime>
  <Words>821</Words>
  <Application>Microsoft Office PowerPoint</Application>
  <PresentationFormat>如螢幕大小 (4:3)</PresentationFormat>
  <Paragraphs>64</Paragraphs>
  <Slides>21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21</vt:i4>
      </vt:variant>
    </vt:vector>
  </HeadingPairs>
  <TitlesOfParts>
    <vt:vector size="23" baseType="lpstr">
      <vt:lpstr>   蝴蝶1</vt:lpstr>
      <vt:lpstr>自訂設計</vt:lpstr>
      <vt:lpstr>照顧計劃擬定與執行策略</vt:lpstr>
      <vt:lpstr>認識服務對象  服務對象的特質</vt:lpstr>
      <vt:lpstr>服務對象之基本權益</vt:lpstr>
      <vt:lpstr>如何保障服務對象之權益</vt:lpstr>
      <vt:lpstr>長照人員之專業倫理</vt:lpstr>
      <vt:lpstr>倫理的兩難</vt:lpstr>
      <vt:lpstr>「錢不夠用」影片 分享 </vt:lpstr>
      <vt:lpstr>議題討論 </vt:lpstr>
      <vt:lpstr>住宿式機構工作人員之壓力源與困境</vt:lpstr>
      <vt:lpstr>長照常見的倫理問題 </vt:lpstr>
      <vt:lpstr>長照常見的倫理問題 </vt:lpstr>
      <vt:lpstr>適當的倫理決策 </vt:lpstr>
      <vt:lpstr>長照個案歧視問題</vt:lpstr>
      <vt:lpstr>誰應該簽署知情同意？</vt:lpstr>
      <vt:lpstr>約束？不約束？</vt:lpstr>
      <vt:lpstr>長期照顧機構失智照顧之倫理議題</vt:lpstr>
      <vt:lpstr>末期失智患者若入住機構，一年內之死亡率高達64% ( Mitchell, Kiely &amp; Hamel,2004)，機構面臨照顧倫理議題包含  1.是否應給予急救？  2.對於拒食失智症患者是否應給予鼻胃管灌食？  3.何時應接受安寧療護等醫療？     所有的決策皆涉及失智患者接受治療之介入程度，機構決定將會影響患者之生活品質。</vt:lpstr>
      <vt:lpstr>臨床上，機構的失智住民究竟有多少獨立性與自主性？又應由誰來評估與決定較適宜之照顧模式？都是機構經常面臨的挑戰。</vt:lpstr>
      <vt:lpstr>住宿式機構工作人員面臨失智症照顧之倫理困境</vt:lpstr>
      <vt:lpstr>住宿式機構工作人員面臨失智症照顧之倫理困境</vt:lpstr>
      <vt:lpstr>謝謝聆聽</vt:lpstr>
    </vt:vector>
  </TitlesOfParts>
  <Company>My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第十五章</dc:title>
  <dc:creator>Customer</dc:creator>
  <cp:lastModifiedBy>Windows 使用者</cp:lastModifiedBy>
  <cp:revision>1315</cp:revision>
  <cp:lastPrinted>2015-05-20T10:46:48Z</cp:lastPrinted>
  <dcterms:created xsi:type="dcterms:W3CDTF">2006-10-17T07:36:49Z</dcterms:created>
  <dcterms:modified xsi:type="dcterms:W3CDTF">2024-05-01T09:03:04Z</dcterms:modified>
</cp:coreProperties>
</file>