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hvWyD9Jm9XPoyE+n+bSABFO23t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932FFE-FC8F-4DBB-8F25-BF6D343D0253}">
  <a:tblStyle styleId="{3A932FFE-FC8F-4DBB-8F25-BF6D343D02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61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7" name="Google Shape;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6"/>
          <p:cNvSpPr txBox="1">
            <a:spLocks noGrp="1"/>
          </p:cNvSpPr>
          <p:nvPr>
            <p:ph type="subTitle" idx="1"/>
          </p:nvPr>
        </p:nvSpPr>
        <p:spPr>
          <a:xfrm>
            <a:off x="2195736" y="4221088"/>
            <a:ext cx="5576664" cy="141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0C0C0C"/>
              </a:buClr>
              <a:buSzPts val="3200"/>
              <a:buNone/>
              <a:defRPr/>
            </a:lvl1pPr>
            <a:lvl2pPr lvl="1" algn="ctr"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DFKai-SB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5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5"/>
          <p:cNvSpPr txBox="1">
            <a:spLocks noGrp="1"/>
          </p:cNvSpPr>
          <p:nvPr>
            <p:ph type="body" idx="1"/>
          </p:nvPr>
        </p:nvSpPr>
        <p:spPr>
          <a:xfrm>
            <a:off x="2915816" y="2060848"/>
            <a:ext cx="2952328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C0C0C"/>
              </a:buClr>
              <a:buSzPts val="2800"/>
              <a:buChar char="⇨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191966"/>
              </a:buClr>
              <a:buSzPts val="2400"/>
              <a:buFont typeface="DFKai-SB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DFKai-SB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FKai-SB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FKai-SB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6" name="Google Shape;46;p65"/>
          <p:cNvSpPr txBox="1">
            <a:spLocks noGrp="1"/>
          </p:cNvSpPr>
          <p:nvPr>
            <p:ph type="body" idx="2"/>
          </p:nvPr>
        </p:nvSpPr>
        <p:spPr>
          <a:xfrm>
            <a:off x="6012160" y="2060848"/>
            <a:ext cx="2952328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C0C0C"/>
              </a:buClr>
              <a:buSzPts val="2800"/>
              <a:buChar char="⇨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191966"/>
              </a:buClr>
              <a:buSzPts val="2400"/>
              <a:buFont typeface="DFKai-SB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DFKai-SB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FKai-SB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FKai-SB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191966"/>
              </a:buClr>
              <a:buSzPts val="1800"/>
              <a:buFont typeface="DFKai-SB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DFKai-SB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FKai-SB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FKai-SB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7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7"/>
          <p:cNvSpPr txBox="1">
            <a:spLocks noGrp="1"/>
          </p:cNvSpPr>
          <p:nvPr>
            <p:ph type="body" idx="1"/>
          </p:nvPr>
        </p:nvSpPr>
        <p:spPr>
          <a:xfrm>
            <a:off x="2987675" y="1981200"/>
            <a:ext cx="5318125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C0C0C"/>
              </a:buClr>
              <a:buSzPts val="2800"/>
              <a:buChar char="⇨"/>
              <a:defRPr sz="2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191966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9"/>
          <p:cNvSpPr txBox="1">
            <a:spLocks noGrp="1"/>
          </p:cNvSpPr>
          <p:nvPr>
            <p:ph type="title"/>
          </p:nvPr>
        </p:nvSpPr>
        <p:spPr>
          <a:xfrm rot="5400000">
            <a:off x="4610100" y="2476500"/>
            <a:ext cx="56388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9"/>
          <p:cNvSpPr txBox="1">
            <a:spLocks noGrp="1"/>
          </p:cNvSpPr>
          <p:nvPr>
            <p:ph type="body" idx="1"/>
          </p:nvPr>
        </p:nvSpPr>
        <p:spPr>
          <a:xfrm rot="5400000">
            <a:off x="723900" y="647700"/>
            <a:ext cx="56388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Char char="⇨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191966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0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0"/>
          <p:cNvSpPr txBox="1">
            <a:spLocks noGrp="1"/>
          </p:cNvSpPr>
          <p:nvPr>
            <p:ph type="body" idx="1"/>
          </p:nvPr>
        </p:nvSpPr>
        <p:spPr>
          <a:xfrm rot="5400000">
            <a:off x="3513138" y="1455738"/>
            <a:ext cx="4267200" cy="5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Char char="⇨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191966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6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191966"/>
              </a:buClr>
              <a:buSzPts val="1200"/>
              <a:buFont typeface="DFKai-SB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DFKai-SB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FKai-SB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FKai-SB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0C0C0C"/>
              </a:buClr>
              <a:buSzPts val="3200"/>
              <a:buChar char="⇨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191966"/>
              </a:buClr>
              <a:buSzPts val="2800"/>
              <a:buFont typeface="DFKai-SB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DFKai-SB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34" name="Google Shape;34;p6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191966"/>
              </a:buClr>
              <a:buSzPts val="1200"/>
              <a:buFont typeface="DFKai-SB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DFKai-SB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FKai-SB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FKai-SB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3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191966"/>
              </a:buClr>
              <a:buSzPts val="2000"/>
              <a:buFont typeface="DFKai-SB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DFKai-SB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FKai-SB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FKai-SB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Char char="⇨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191966"/>
              </a:buClr>
              <a:buSzPts val="2000"/>
              <a:buFont typeface="DFKai-SB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DFKai-SB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FKai-SB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FKai-SB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41" name="Google Shape;41;p6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191966"/>
              </a:buClr>
              <a:buSzPts val="2000"/>
              <a:buFont typeface="DFKai-SB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DFKai-SB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FKai-SB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FKai-SB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Char char="⇨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191966"/>
              </a:buClr>
              <a:buSzPts val="2000"/>
              <a:buFont typeface="DFKai-SB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DFKai-SB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FKai-SB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FKai-SB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-122237"/>
            <a:ext cx="9144000" cy="710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55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55"/>
          <p:cNvSpPr txBox="1">
            <a:spLocks noGrp="1"/>
          </p:cNvSpPr>
          <p:nvPr>
            <p:ph type="body" idx="1"/>
          </p:nvPr>
        </p:nvSpPr>
        <p:spPr>
          <a:xfrm>
            <a:off x="2987675" y="1981200"/>
            <a:ext cx="5318125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Noto Sans Symbols"/>
              <a:buChar char="⇨"/>
              <a:defRPr sz="3200" b="1" i="0" u="none" strike="noStrike" cap="none">
                <a:solidFill>
                  <a:srgbClr val="0C0C0C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  <a:defRPr sz="2600" b="1" i="0" u="none" strike="noStrike" cap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DFKai-SB"/>
              <a:buChar char="•"/>
              <a:defRPr sz="2400" b="0" i="0" u="none" strike="noStrike" cap="none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–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»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55"/>
          <p:cNvSpPr txBox="1"/>
          <p:nvPr/>
        </p:nvSpPr>
        <p:spPr>
          <a:xfrm>
            <a:off x="4419600" y="6521450"/>
            <a:ext cx="7620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Times New Roman"/>
              <a:buNone/>
            </a:pPr>
            <a:fld id="{00000000-1234-1234-1234-123412341234}" type="slidenum">
              <a:rPr lang="en-US" sz="1600" b="1" i="0" u="none" strike="noStrike" cap="non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0000"/>
                </a:buClr>
                <a:buSzPts val="1600"/>
                <a:buFont typeface="Times New Roman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2627312" y="2130425"/>
            <a:ext cx="5830887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zh-TW" altLang="en-US" dirty="0"/>
              <a:t>溝通</a:t>
            </a:r>
            <a:r>
              <a:rPr lang="en-US" sz="4400" b="1" i="0" u="none" dirty="0" err="1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服務品質</a:t>
            </a:r>
            <a:endParaRPr dirty="0"/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3563937" y="4221162"/>
            <a:ext cx="4208462" cy="141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200"/>
              <a:buNone/>
            </a:pPr>
            <a:r>
              <a:rPr lang="en-US" sz="32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黃久秦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>
            <a:spLocks noGrp="1"/>
          </p:cNvSpPr>
          <p:nvPr>
            <p:ph type="title"/>
          </p:nvPr>
        </p:nvSpPr>
        <p:spPr>
          <a:xfrm>
            <a:off x="2484437" y="260350"/>
            <a:ext cx="61198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服務品質的特性    </a:t>
            </a:r>
            <a:r>
              <a:rPr lang="en-US" sz="2800" b="0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【1/2】</a:t>
            </a:r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body" idx="1"/>
          </p:nvPr>
        </p:nvSpPr>
        <p:spPr>
          <a:xfrm>
            <a:off x="2627312" y="1700212"/>
            <a:ext cx="5678487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服務品質是由顧客以主觀意識來衡量的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服務不易標準化也不易量化，且本身隨著顧客各種不同的需求而有所改變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顧客對服務之期望對服務品質的衡量具有決定性的影響力，服務提供者事先又不難以瞭解顧客對服務之期望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服務人員的舉止、態度、言談對服務品質具有相當大的影響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 txBox="1">
            <a:spLocks noGrp="1"/>
          </p:cNvSpPr>
          <p:nvPr>
            <p:ph type="title"/>
          </p:nvPr>
        </p:nvSpPr>
        <p:spPr>
          <a:xfrm>
            <a:off x="2411412" y="609600"/>
            <a:ext cx="64087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服務品質的特性  </a:t>
            </a:r>
            <a:r>
              <a:rPr lang="en-US" sz="2800" b="0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【2/2】</a:t>
            </a:r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body" idx="1"/>
          </p:nvPr>
        </p:nvSpPr>
        <p:spPr>
          <a:xfrm>
            <a:off x="2771775" y="1981200"/>
            <a:ext cx="5903912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服務提供過程中往往顧客會參與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不良的服務無法召回，也不能篩選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服務業的尖峰、離峰差異很大，這會影響服務品質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服務是勞力密集的，故服務品常受人為因素的影響而不容易控制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服務品質決定因素</a:t>
            </a:r>
            <a:r>
              <a:rPr lang="en-US" sz="2800" b="0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【1/2】</a:t>
            </a:r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body" idx="1"/>
          </p:nvPr>
        </p:nvSpPr>
        <p:spPr>
          <a:xfrm>
            <a:off x="533400" y="1981200"/>
            <a:ext cx="7467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可靠性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反應性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勝任性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接近性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禮貌性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服務品質決定因素</a:t>
            </a:r>
            <a:r>
              <a:rPr lang="en-US" sz="2800" b="0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【2/2】</a:t>
            </a:r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body" idx="1"/>
          </p:nvPr>
        </p:nvSpPr>
        <p:spPr>
          <a:xfrm>
            <a:off x="3492500" y="1981200"/>
            <a:ext cx="4203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溝通性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信用性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安全性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瞭解顧客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有形性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rgbClr val="0C0C0C"/>
              </a:buClr>
              <a:buSzPts val="2800"/>
              <a:buNone/>
            </a:pPr>
            <a:endParaRPr sz="2800" b="1" i="0" u="none">
              <a:solidFill>
                <a:srgbClr val="0D0D0D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1744662" y="188912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顧客知覺價值 </a:t>
            </a:r>
            <a:r>
              <a:rPr lang="en-US" sz="2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1/13</a:t>
            </a:r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1619250" y="1341437"/>
            <a:ext cx="6985000" cy="136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9262" lvl="0" indent="-449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為何是</a:t>
            </a:r>
            <a:r>
              <a:rPr lang="en-US" sz="2800" b="1" i="0" u="sng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顧客</a:t>
            </a:r>
            <a:r>
              <a:rPr lang="en-US" sz="2800" b="1" i="0" u="sng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知覺</a:t>
            </a:r>
            <a:r>
              <a:rPr lang="en-US" sz="2800" b="1" i="0" u="sng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價值</a:t>
            </a: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(customer perceived value)？</a:t>
            </a:r>
            <a:endParaRPr/>
          </a:p>
        </p:txBody>
      </p:sp>
      <p:sp>
        <p:nvSpPr>
          <p:cNvPr id="131" name="Google Shape;131;p14"/>
          <p:cNvSpPr/>
          <p:nvPr/>
        </p:nvSpPr>
        <p:spPr>
          <a:xfrm rot="5400000">
            <a:off x="-366712" y="2538412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339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14"/>
          <p:cNvSpPr/>
          <p:nvPr/>
        </p:nvSpPr>
        <p:spPr>
          <a:xfrm rot="5400000">
            <a:off x="-366712" y="3881437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36512" y="4781550"/>
            <a:ext cx="503237" cy="10953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14" descr="j0304533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9925" y="2230437"/>
            <a:ext cx="1498600" cy="1414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 descr="j038355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087" y="4365625"/>
            <a:ext cx="917575" cy="201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4"/>
          <p:cNvSpPr txBox="1"/>
          <p:nvPr/>
        </p:nvSpPr>
        <p:spPr>
          <a:xfrm>
            <a:off x="4211637" y="2951162"/>
            <a:ext cx="2649537" cy="466725"/>
          </a:xfrm>
          <a:prstGeom prst="rect">
            <a:avLst/>
          </a:prstGeom>
          <a:solidFill>
            <a:srgbClr val="EAEAEA"/>
          </a:solidFill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我們提供ABC價值</a:t>
            </a:r>
            <a:endParaRPr/>
          </a:p>
        </p:txBody>
      </p:sp>
      <p:cxnSp>
        <p:nvCxnSpPr>
          <p:cNvPr id="137" name="Google Shape;137;p14"/>
          <p:cNvCxnSpPr/>
          <p:nvPr/>
        </p:nvCxnSpPr>
        <p:spPr>
          <a:xfrm rot="10800000" flipH="1">
            <a:off x="6875462" y="2949575"/>
            <a:ext cx="503237" cy="1587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138" name="Google Shape;138;p14"/>
          <p:cNvGrpSpPr/>
          <p:nvPr/>
        </p:nvGrpSpPr>
        <p:grpSpPr>
          <a:xfrm>
            <a:off x="4716462" y="2349500"/>
            <a:ext cx="3311525" cy="1223962"/>
            <a:chOff x="2971" y="2659"/>
            <a:chExt cx="2086" cy="771"/>
          </a:xfrm>
        </p:grpSpPr>
        <p:cxnSp>
          <p:nvCxnSpPr>
            <p:cNvPr id="139" name="Google Shape;139;p14"/>
            <p:cNvCxnSpPr/>
            <p:nvPr/>
          </p:nvCxnSpPr>
          <p:spPr>
            <a:xfrm rot="10800000" flipH="1">
              <a:off x="2971" y="2659"/>
              <a:ext cx="2086" cy="771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0" name="Google Shape;140;p14"/>
            <p:cNvCxnSpPr/>
            <p:nvPr/>
          </p:nvCxnSpPr>
          <p:spPr>
            <a:xfrm>
              <a:off x="2971" y="2659"/>
              <a:ext cx="2086" cy="771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41" name="Google Shape;141;p14"/>
          <p:cNvSpPr txBox="1"/>
          <p:nvPr/>
        </p:nvSpPr>
        <p:spPr>
          <a:xfrm>
            <a:off x="1979612" y="4237037"/>
            <a:ext cx="6624637" cy="22891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價值固然是由企業來創造與傳遞，但它不是企業說了就算，而是</a:t>
            </a:r>
            <a:r>
              <a:rPr lang="en-US" sz="28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必須由顧客來理解與感受，才能讓顧客認同與滿意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。因此，才使用</a:t>
            </a: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顧客</a:t>
            </a:r>
            <a:r>
              <a:rPr lang="en-US" sz="36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知覺</a:t>
            </a: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價值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這字眼。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顧客知覺價值 </a:t>
            </a:r>
            <a:r>
              <a:rPr lang="en-US" sz="2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2/13</a:t>
            </a:r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1"/>
          </p:nvPr>
        </p:nvSpPr>
        <p:spPr>
          <a:xfrm>
            <a:off x="2844800" y="1600200"/>
            <a:ext cx="6048375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顧客知覺價值與顧客滿意度的關係</a:t>
            </a:r>
            <a:endParaRPr/>
          </a:p>
        </p:txBody>
      </p:sp>
      <p:grpSp>
        <p:nvGrpSpPr>
          <p:cNvPr id="148" name="Google Shape;148;p15"/>
          <p:cNvGrpSpPr/>
          <p:nvPr/>
        </p:nvGrpSpPr>
        <p:grpSpPr>
          <a:xfrm>
            <a:off x="7091362" y="3717925"/>
            <a:ext cx="1587500" cy="1008062"/>
            <a:chOff x="4512" y="2387"/>
            <a:chExt cx="1000" cy="635"/>
          </a:xfrm>
        </p:grpSpPr>
        <p:cxnSp>
          <p:nvCxnSpPr>
            <p:cNvPr id="149" name="Google Shape;149;p15"/>
            <p:cNvCxnSpPr/>
            <p:nvPr/>
          </p:nvCxnSpPr>
          <p:spPr>
            <a:xfrm>
              <a:off x="4512" y="2704"/>
              <a:ext cx="181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50" name="Google Shape;150;p15"/>
            <p:cNvSpPr txBox="1"/>
            <p:nvPr/>
          </p:nvSpPr>
          <p:spPr>
            <a:xfrm>
              <a:off x="4694" y="2387"/>
              <a:ext cx="818" cy="635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顧客</a:t>
              </a:r>
              <a:endParaRPr/>
            </a:p>
            <a:p>
              <a:pPr marL="3429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滿意度</a:t>
              </a:r>
              <a:endParaRPr/>
            </a:p>
          </p:txBody>
        </p:sp>
      </p:grpSp>
      <p:sp>
        <p:nvSpPr>
          <p:cNvPr id="151" name="Google Shape;151;p15"/>
          <p:cNvSpPr txBox="1"/>
          <p:nvPr/>
        </p:nvSpPr>
        <p:spPr>
          <a:xfrm>
            <a:off x="684212" y="2205037"/>
            <a:ext cx="2160587" cy="410368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服務行銷的7P</a:t>
            </a:r>
            <a:endParaRPr/>
          </a:p>
          <a:p>
            <a:pPr marL="0" marR="0" lvl="0" indent="-53339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84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定位、創新</a:t>
            </a:r>
            <a:endParaRPr/>
          </a:p>
          <a:p>
            <a:pPr marL="0" marR="0" lvl="0" indent="-53339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84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實體環境</a:t>
            </a:r>
            <a:endParaRPr/>
          </a:p>
          <a:p>
            <a:pPr marL="0" marR="0" lvl="0" indent="-53339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84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服務人員</a:t>
            </a:r>
            <a:endParaRPr/>
          </a:p>
          <a:p>
            <a:pPr marL="0" marR="0" lvl="0" indent="-53339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84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服務流程</a:t>
            </a:r>
            <a:endParaRPr/>
          </a:p>
          <a:p>
            <a:pPr marL="0" marR="0" lvl="0" indent="-53339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84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定價</a:t>
            </a:r>
            <a:endParaRPr/>
          </a:p>
          <a:p>
            <a:pPr marL="0" marR="0" lvl="0" indent="-53339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84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推廣與溝通 </a:t>
            </a:r>
            <a:endParaRPr/>
          </a:p>
          <a:p>
            <a:pPr marL="0" marR="0" lvl="0" indent="-53339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84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通路</a:t>
            </a:r>
            <a:endParaRPr/>
          </a:p>
        </p:txBody>
      </p:sp>
      <p:grpSp>
        <p:nvGrpSpPr>
          <p:cNvPr id="152" name="Google Shape;152;p15"/>
          <p:cNvGrpSpPr/>
          <p:nvPr/>
        </p:nvGrpSpPr>
        <p:grpSpPr>
          <a:xfrm>
            <a:off x="2844800" y="2854325"/>
            <a:ext cx="2374900" cy="2663825"/>
            <a:chOff x="1837" y="1843"/>
            <a:chExt cx="1496" cy="1678"/>
          </a:xfrm>
        </p:grpSpPr>
        <p:sp>
          <p:nvSpPr>
            <p:cNvPr id="153" name="Google Shape;153;p15"/>
            <p:cNvSpPr txBox="1"/>
            <p:nvPr/>
          </p:nvSpPr>
          <p:spPr>
            <a:xfrm>
              <a:off x="2199" y="1843"/>
              <a:ext cx="1134" cy="680"/>
            </a:xfrm>
            <a:prstGeom prst="rect">
              <a:avLst/>
            </a:prstGeom>
            <a:solidFill>
              <a:srgbClr val="CCFF9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取得服務的</a:t>
              </a:r>
              <a:endParaRPr/>
            </a:p>
            <a:p>
              <a:pPr marL="3429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成本/代價</a:t>
              </a:r>
              <a:endParaRPr/>
            </a:p>
          </p:txBody>
        </p:sp>
        <p:sp>
          <p:nvSpPr>
            <p:cNvPr id="154" name="Google Shape;154;p15"/>
            <p:cNvSpPr txBox="1"/>
            <p:nvPr/>
          </p:nvSpPr>
          <p:spPr>
            <a:xfrm>
              <a:off x="2199" y="2886"/>
              <a:ext cx="1134" cy="635"/>
            </a:xfrm>
            <a:prstGeom prst="rect">
              <a:avLst/>
            </a:prstGeom>
            <a:solidFill>
              <a:srgbClr val="CCFF9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服務品質/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利益</a:t>
              </a:r>
              <a:endParaRPr/>
            </a:p>
          </p:txBody>
        </p:sp>
        <p:cxnSp>
          <p:nvCxnSpPr>
            <p:cNvPr id="155" name="Google Shape;155;p15"/>
            <p:cNvCxnSpPr/>
            <p:nvPr/>
          </p:nvCxnSpPr>
          <p:spPr>
            <a:xfrm>
              <a:off x="1837" y="2705"/>
              <a:ext cx="182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6" name="Google Shape;156;p15"/>
            <p:cNvCxnSpPr/>
            <p:nvPr/>
          </p:nvCxnSpPr>
          <p:spPr>
            <a:xfrm>
              <a:off x="2018" y="2205"/>
              <a:ext cx="1" cy="1044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7" name="Google Shape;157;p15"/>
            <p:cNvCxnSpPr/>
            <p:nvPr/>
          </p:nvCxnSpPr>
          <p:spPr>
            <a:xfrm>
              <a:off x="2019" y="3249"/>
              <a:ext cx="181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58" name="Google Shape;158;p15"/>
            <p:cNvCxnSpPr/>
            <p:nvPr/>
          </p:nvCxnSpPr>
          <p:spPr>
            <a:xfrm>
              <a:off x="2019" y="2205"/>
              <a:ext cx="181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159" name="Google Shape;159;p15"/>
          <p:cNvGrpSpPr/>
          <p:nvPr/>
        </p:nvGrpSpPr>
        <p:grpSpPr>
          <a:xfrm>
            <a:off x="5219700" y="3357562"/>
            <a:ext cx="1873250" cy="1657350"/>
            <a:chOff x="3333" y="2160"/>
            <a:chExt cx="1180" cy="1044"/>
          </a:xfrm>
        </p:grpSpPr>
        <p:sp>
          <p:nvSpPr>
            <p:cNvPr id="160" name="Google Shape;160;p15"/>
            <p:cNvSpPr txBox="1"/>
            <p:nvPr/>
          </p:nvSpPr>
          <p:spPr>
            <a:xfrm>
              <a:off x="3560" y="2341"/>
              <a:ext cx="953" cy="681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顧客</a:t>
              </a:r>
              <a:endParaRPr/>
            </a:p>
            <a:p>
              <a:pPr marL="3429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知覺價值</a:t>
              </a:r>
              <a:endParaRPr/>
            </a:p>
          </p:txBody>
        </p:sp>
        <p:cxnSp>
          <p:nvCxnSpPr>
            <p:cNvPr id="161" name="Google Shape;161;p15"/>
            <p:cNvCxnSpPr/>
            <p:nvPr/>
          </p:nvCxnSpPr>
          <p:spPr>
            <a:xfrm>
              <a:off x="3333" y="3204"/>
              <a:ext cx="726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2" name="Google Shape;162;p15"/>
            <p:cNvCxnSpPr/>
            <p:nvPr/>
          </p:nvCxnSpPr>
          <p:spPr>
            <a:xfrm>
              <a:off x="3334" y="2160"/>
              <a:ext cx="726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3" name="Google Shape;163;p15"/>
            <p:cNvCxnSpPr/>
            <p:nvPr/>
          </p:nvCxnSpPr>
          <p:spPr>
            <a:xfrm rot="10800000">
              <a:off x="4059" y="3022"/>
              <a:ext cx="0" cy="182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64" name="Google Shape;164;p15"/>
            <p:cNvCxnSpPr/>
            <p:nvPr/>
          </p:nvCxnSpPr>
          <p:spPr>
            <a:xfrm>
              <a:off x="4059" y="2160"/>
              <a:ext cx="0" cy="181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sp>
        <p:nvSpPr>
          <p:cNvPr id="165" name="Google Shape;165;p15"/>
          <p:cNvSpPr/>
          <p:nvPr/>
        </p:nvSpPr>
        <p:spPr>
          <a:xfrm rot="5400000">
            <a:off x="-366712" y="2538412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339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15"/>
          <p:cNvSpPr/>
          <p:nvPr/>
        </p:nvSpPr>
        <p:spPr>
          <a:xfrm rot="5400000">
            <a:off x="-366712" y="3881437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36512" y="4781550"/>
            <a:ext cx="503237" cy="10953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顧客知覺價值 </a:t>
            </a:r>
            <a:r>
              <a:rPr lang="en-US" sz="2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3/13</a:t>
            </a:r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body" idx="1"/>
          </p:nvPr>
        </p:nvSpPr>
        <p:spPr>
          <a:xfrm>
            <a:off x="1951037" y="1600200"/>
            <a:ext cx="6942137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鳥瞰顧客知覺價值的構成因素</a:t>
            </a:r>
            <a:endParaRPr/>
          </a:p>
        </p:txBody>
      </p:sp>
      <p:sp>
        <p:nvSpPr>
          <p:cNvPr id="174" name="Google Shape;174;p16"/>
          <p:cNvSpPr txBox="1"/>
          <p:nvPr/>
        </p:nvSpPr>
        <p:spPr>
          <a:xfrm>
            <a:off x="6623050" y="3644900"/>
            <a:ext cx="1439862" cy="7112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8100000">
              <a:srgbClr val="969696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FKai-SB"/>
              <a:buNone/>
            </a:pPr>
            <a:r>
              <a:rPr lang="en-US" sz="2000" b="0" i="0" u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整體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FKai-SB"/>
              <a:buNone/>
            </a:pPr>
            <a:r>
              <a:rPr lang="en-US" sz="2000" b="0" i="0" u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成本/代價</a:t>
            </a:r>
            <a:endParaRPr/>
          </a:p>
        </p:txBody>
      </p:sp>
      <p:sp>
        <p:nvSpPr>
          <p:cNvPr id="175" name="Google Shape;175;p16"/>
          <p:cNvSpPr txBox="1"/>
          <p:nvPr/>
        </p:nvSpPr>
        <p:spPr>
          <a:xfrm>
            <a:off x="6623050" y="5381625"/>
            <a:ext cx="1439862" cy="7112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8100000">
              <a:srgbClr val="969696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FKai-SB"/>
              <a:buNone/>
            </a:pPr>
            <a:r>
              <a:rPr lang="en-US" sz="2000" b="0" i="0" u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整體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FKai-SB"/>
              <a:buNone/>
            </a:pPr>
            <a:r>
              <a:rPr lang="en-US" sz="2000" b="0" i="0" u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品質/利益</a:t>
            </a:r>
            <a:endParaRPr/>
          </a:p>
        </p:txBody>
      </p:sp>
      <p:sp>
        <p:nvSpPr>
          <p:cNvPr id="176" name="Google Shape;176;p16"/>
          <p:cNvSpPr txBox="1"/>
          <p:nvPr/>
        </p:nvSpPr>
        <p:spPr>
          <a:xfrm>
            <a:off x="8315325" y="3716337"/>
            <a:ext cx="504825" cy="229235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8100000">
              <a:srgbClr val="969696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顧客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知覺價值</a:t>
            </a:r>
            <a:endParaRPr/>
          </a:p>
        </p:txBody>
      </p:sp>
      <p:grpSp>
        <p:nvGrpSpPr>
          <p:cNvPr id="177" name="Google Shape;177;p16"/>
          <p:cNvGrpSpPr/>
          <p:nvPr/>
        </p:nvGrpSpPr>
        <p:grpSpPr>
          <a:xfrm>
            <a:off x="1331912" y="2276475"/>
            <a:ext cx="4752975" cy="720725"/>
            <a:chOff x="839" y="1434"/>
            <a:chExt cx="2994" cy="454"/>
          </a:xfrm>
        </p:grpSpPr>
        <p:sp>
          <p:nvSpPr>
            <p:cNvPr id="178" name="Google Shape;178;p16"/>
            <p:cNvSpPr/>
            <p:nvPr/>
          </p:nvSpPr>
          <p:spPr>
            <a:xfrm>
              <a:off x="1904" y="1434"/>
              <a:ext cx="906" cy="454"/>
            </a:xfrm>
            <a:prstGeom prst="homePlate">
              <a:avLst>
                <a:gd name="adj" fmla="val 17499"/>
              </a:avLst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13500000">
                <a:srgbClr val="969696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" name="Google Shape;179;p16"/>
            <p:cNvSpPr txBox="1"/>
            <p:nvPr/>
          </p:nvSpPr>
          <p:spPr>
            <a:xfrm>
              <a:off x="2926" y="1434"/>
              <a:ext cx="907" cy="454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13500000">
                <a:srgbClr val="969696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861" y="1434"/>
              <a:ext cx="906" cy="454"/>
            </a:xfrm>
            <a:prstGeom prst="homePlate">
              <a:avLst>
                <a:gd name="adj" fmla="val 17499"/>
              </a:avLst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13500000">
                <a:srgbClr val="969696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1" name="Google Shape;181;p16"/>
            <p:cNvSpPr txBox="1"/>
            <p:nvPr/>
          </p:nvSpPr>
          <p:spPr>
            <a:xfrm>
              <a:off x="839" y="1509"/>
              <a:ext cx="884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購買之前</a:t>
              </a:r>
              <a:endParaRPr/>
            </a:p>
          </p:txBody>
        </p:sp>
        <p:sp>
          <p:nvSpPr>
            <p:cNvPr id="182" name="Google Shape;182;p16"/>
            <p:cNvSpPr txBox="1"/>
            <p:nvPr/>
          </p:nvSpPr>
          <p:spPr>
            <a:xfrm>
              <a:off x="1882" y="1509"/>
              <a:ext cx="884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購買當中</a:t>
              </a:r>
              <a:endParaRPr/>
            </a:p>
          </p:txBody>
        </p:sp>
        <p:sp>
          <p:nvSpPr>
            <p:cNvPr id="183" name="Google Shape;183;p16"/>
            <p:cNvSpPr txBox="1"/>
            <p:nvPr/>
          </p:nvSpPr>
          <p:spPr>
            <a:xfrm>
              <a:off x="2926" y="1509"/>
              <a:ext cx="884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購買之後</a:t>
              </a:r>
              <a:endParaRPr/>
            </a:p>
          </p:txBody>
        </p:sp>
      </p:grpSp>
      <p:cxnSp>
        <p:nvCxnSpPr>
          <p:cNvPr id="184" name="Google Shape;184;p16"/>
          <p:cNvCxnSpPr/>
          <p:nvPr/>
        </p:nvCxnSpPr>
        <p:spPr>
          <a:xfrm>
            <a:off x="6227762" y="4005262"/>
            <a:ext cx="43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5" name="Google Shape;185;p16"/>
          <p:cNvCxnSpPr/>
          <p:nvPr/>
        </p:nvCxnSpPr>
        <p:spPr>
          <a:xfrm>
            <a:off x="6227762" y="5734050"/>
            <a:ext cx="430212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6" name="Google Shape;186;p16"/>
          <p:cNvCxnSpPr/>
          <p:nvPr/>
        </p:nvCxnSpPr>
        <p:spPr>
          <a:xfrm>
            <a:off x="7451725" y="4868862"/>
            <a:ext cx="8636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7" name="Google Shape;187;p16"/>
          <p:cNvCxnSpPr/>
          <p:nvPr/>
        </p:nvCxnSpPr>
        <p:spPr>
          <a:xfrm>
            <a:off x="7451725" y="4365625"/>
            <a:ext cx="0" cy="1008062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graphicFrame>
        <p:nvGraphicFramePr>
          <p:cNvPr id="188" name="Google Shape;188;p16"/>
          <p:cNvGraphicFramePr/>
          <p:nvPr/>
        </p:nvGraphicFramePr>
        <p:xfrm>
          <a:off x="179387" y="3068637"/>
          <a:ext cx="6096000" cy="3549650"/>
        </p:xfrm>
        <a:graphic>
          <a:graphicData uri="http://schemas.openxmlformats.org/drawingml/2006/table">
            <a:tbl>
              <a:tblPr>
                <a:noFill/>
                <a:tableStyleId>{3A932FFE-FC8F-4DBB-8F25-BF6D343D0253}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89" name="Google Shape;189;p16"/>
          <p:cNvGrpSpPr/>
          <p:nvPr/>
        </p:nvGrpSpPr>
        <p:grpSpPr>
          <a:xfrm>
            <a:off x="144462" y="3138487"/>
            <a:ext cx="6165850" cy="1739900"/>
            <a:chOff x="91" y="1977"/>
            <a:chExt cx="3852" cy="1096"/>
          </a:xfrm>
        </p:grpSpPr>
        <p:sp>
          <p:nvSpPr>
            <p:cNvPr id="190" name="Google Shape;190;p16"/>
            <p:cNvSpPr txBox="1"/>
            <p:nvPr/>
          </p:nvSpPr>
          <p:spPr>
            <a:xfrm>
              <a:off x="2879" y="2840"/>
              <a:ext cx="980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Times New Roman"/>
                <a:buNone/>
              </a:pPr>
              <a:r>
                <a:rPr lang="en-US" sz="18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社會關係代價</a:t>
              </a:r>
              <a:endParaRPr sz="1100"/>
            </a:p>
          </p:txBody>
        </p:sp>
        <p:sp>
          <p:nvSpPr>
            <p:cNvPr id="191" name="Google Shape;191;p16"/>
            <p:cNvSpPr txBox="1"/>
            <p:nvPr/>
          </p:nvSpPr>
          <p:spPr>
            <a:xfrm>
              <a:off x="91" y="2268"/>
              <a:ext cx="596" cy="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DFKai-SB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DFKai-SB"/>
                  <a:ea typeface="DFKai-SB"/>
                  <a:cs typeface="DFKai-SB"/>
                  <a:sym typeface="DFKai-SB"/>
                </a:rPr>
                <a:t>成本/</a:t>
              </a:r>
              <a:endParaRPr sz="11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DFKai-SB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DFKai-SB"/>
                  <a:ea typeface="DFKai-SB"/>
                  <a:cs typeface="DFKai-SB"/>
                  <a:sym typeface="DFKai-SB"/>
                </a:rPr>
                <a:t>代價</a:t>
              </a:r>
              <a:endParaRPr sz="1100"/>
            </a:p>
          </p:txBody>
        </p:sp>
        <p:sp>
          <p:nvSpPr>
            <p:cNvPr id="192" name="Google Shape;192;p16"/>
            <p:cNvSpPr txBox="1"/>
            <p:nvPr/>
          </p:nvSpPr>
          <p:spPr>
            <a:xfrm>
              <a:off x="899" y="2068"/>
              <a:ext cx="692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imes New Roman"/>
                <a:buNone/>
              </a:pPr>
              <a:r>
                <a:rPr lang="en-US" sz="1800" b="1" i="0" u="sng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蒐集成本</a:t>
              </a:r>
              <a:endParaRPr sz="1100" dirty="0"/>
            </a:p>
          </p:txBody>
        </p:sp>
        <p:sp>
          <p:nvSpPr>
            <p:cNvPr id="193" name="Google Shape;193;p16"/>
            <p:cNvSpPr txBox="1"/>
            <p:nvPr/>
          </p:nvSpPr>
          <p:spPr>
            <a:xfrm>
              <a:off x="1978" y="2281"/>
              <a:ext cx="692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Times New Roman"/>
                <a:buNone/>
              </a:pPr>
              <a:r>
                <a:rPr lang="en-US" sz="18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產品金額</a:t>
              </a:r>
              <a:endParaRPr sz="1100"/>
            </a:p>
          </p:txBody>
        </p:sp>
        <p:sp>
          <p:nvSpPr>
            <p:cNvPr id="194" name="Google Shape;194;p16"/>
            <p:cNvSpPr txBox="1"/>
            <p:nvPr/>
          </p:nvSpPr>
          <p:spPr>
            <a:xfrm>
              <a:off x="1971" y="2749"/>
              <a:ext cx="692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Times New Roman"/>
                <a:buNone/>
              </a:pPr>
              <a:r>
                <a:rPr lang="en-US" sz="18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心力代價</a:t>
              </a:r>
              <a:endParaRPr sz="1100"/>
            </a:p>
          </p:txBody>
        </p:sp>
        <p:sp>
          <p:nvSpPr>
            <p:cNvPr id="195" name="Google Shape;195;p16"/>
            <p:cNvSpPr txBox="1"/>
            <p:nvPr/>
          </p:nvSpPr>
          <p:spPr>
            <a:xfrm>
              <a:off x="3015" y="1977"/>
              <a:ext cx="692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imes New Roman"/>
                <a:buNone/>
              </a:pPr>
              <a:r>
                <a:rPr lang="en-US" sz="1800" b="1" i="0" u="sng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使用成本</a:t>
              </a:r>
              <a:endParaRPr sz="1100"/>
            </a:p>
          </p:txBody>
        </p:sp>
        <p:sp>
          <p:nvSpPr>
            <p:cNvPr id="196" name="Google Shape;196;p16"/>
            <p:cNvSpPr txBox="1"/>
            <p:nvPr/>
          </p:nvSpPr>
          <p:spPr>
            <a:xfrm>
              <a:off x="3015" y="2613"/>
              <a:ext cx="692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Times New Roman"/>
                <a:buNone/>
              </a:pPr>
              <a:r>
                <a:rPr lang="en-US" sz="18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心理代價</a:t>
              </a:r>
              <a:endParaRPr sz="1100"/>
            </a:p>
          </p:txBody>
        </p:sp>
        <p:sp>
          <p:nvSpPr>
            <p:cNvPr id="197" name="Google Shape;197;p16"/>
            <p:cNvSpPr txBox="1"/>
            <p:nvPr/>
          </p:nvSpPr>
          <p:spPr>
            <a:xfrm>
              <a:off x="2819" y="2386"/>
              <a:ext cx="1124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Times New Roman"/>
                <a:buNone/>
              </a:pPr>
              <a:r>
                <a:rPr lang="en-US" sz="18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保養與維修成本</a:t>
              </a:r>
              <a:endParaRPr sz="1100"/>
            </a:p>
          </p:txBody>
        </p:sp>
        <p:sp>
          <p:nvSpPr>
            <p:cNvPr id="198" name="Google Shape;198;p16"/>
            <p:cNvSpPr txBox="1"/>
            <p:nvPr/>
          </p:nvSpPr>
          <p:spPr>
            <a:xfrm>
              <a:off x="1978" y="2522"/>
              <a:ext cx="692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Times New Roman"/>
                <a:buNone/>
              </a:pPr>
              <a:r>
                <a:rPr lang="en-US" sz="18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時間代價</a:t>
              </a:r>
              <a:endParaRPr sz="1100"/>
            </a:p>
          </p:txBody>
        </p:sp>
        <p:sp>
          <p:nvSpPr>
            <p:cNvPr id="199" name="Google Shape;199;p16"/>
            <p:cNvSpPr txBox="1"/>
            <p:nvPr/>
          </p:nvSpPr>
          <p:spPr>
            <a:xfrm>
              <a:off x="1978" y="2069"/>
              <a:ext cx="692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imes New Roman"/>
                <a:buNone/>
              </a:pPr>
              <a:r>
                <a:rPr lang="en-US" sz="1800" b="1" i="0" u="sng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取得成本</a:t>
              </a:r>
              <a:endParaRPr sz="1100"/>
            </a:p>
          </p:txBody>
        </p:sp>
        <p:sp>
          <p:nvSpPr>
            <p:cNvPr id="200" name="Google Shape;200;p16"/>
            <p:cNvSpPr txBox="1"/>
            <p:nvPr/>
          </p:nvSpPr>
          <p:spPr>
            <a:xfrm>
              <a:off x="883" y="2507"/>
              <a:ext cx="692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Times New Roman"/>
                <a:buNone/>
              </a:pPr>
              <a:r>
                <a:rPr lang="en-US" sz="18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心力代價</a:t>
              </a:r>
              <a:endParaRPr sz="1100"/>
            </a:p>
          </p:txBody>
        </p:sp>
        <p:sp>
          <p:nvSpPr>
            <p:cNvPr id="201" name="Google Shape;201;p16"/>
            <p:cNvSpPr txBox="1"/>
            <p:nvPr/>
          </p:nvSpPr>
          <p:spPr>
            <a:xfrm>
              <a:off x="890" y="2280"/>
              <a:ext cx="692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Times New Roman"/>
                <a:buNone/>
              </a:pPr>
              <a:r>
                <a:rPr lang="en-US" sz="18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時間代價</a:t>
              </a:r>
              <a:endParaRPr sz="1100"/>
            </a:p>
          </p:txBody>
        </p:sp>
        <p:sp>
          <p:nvSpPr>
            <p:cNvPr id="202" name="Google Shape;202;p16"/>
            <p:cNvSpPr txBox="1"/>
            <p:nvPr/>
          </p:nvSpPr>
          <p:spPr>
            <a:xfrm>
              <a:off x="3015" y="2159"/>
              <a:ext cx="692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Times New Roman"/>
                <a:buNone/>
              </a:pPr>
              <a:r>
                <a:rPr lang="en-US" sz="18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操作成本</a:t>
              </a:r>
              <a:endParaRPr sz="1100"/>
            </a:p>
          </p:txBody>
        </p:sp>
      </p:grpSp>
      <p:grpSp>
        <p:nvGrpSpPr>
          <p:cNvPr id="203" name="Google Shape;203;p16"/>
          <p:cNvGrpSpPr/>
          <p:nvPr/>
        </p:nvGrpSpPr>
        <p:grpSpPr>
          <a:xfrm>
            <a:off x="144462" y="4987925"/>
            <a:ext cx="5981700" cy="1473200"/>
            <a:chOff x="91" y="3142"/>
            <a:chExt cx="3768" cy="928"/>
          </a:xfrm>
        </p:grpSpPr>
        <p:sp>
          <p:nvSpPr>
            <p:cNvPr id="204" name="Google Shape;204;p16"/>
            <p:cNvSpPr txBox="1"/>
            <p:nvPr/>
          </p:nvSpPr>
          <p:spPr>
            <a:xfrm>
              <a:off x="91" y="3385"/>
              <a:ext cx="614" cy="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DFKai-SB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DFKai-SB"/>
                  <a:ea typeface="DFKai-SB"/>
                  <a:cs typeface="DFKai-SB"/>
                  <a:sym typeface="DFKai-SB"/>
                </a:rPr>
                <a:t>品質/</a:t>
              </a:r>
              <a:endParaRPr sz="11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DFKai-SB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DFKai-SB"/>
                  <a:ea typeface="DFKai-SB"/>
                  <a:cs typeface="DFKai-SB"/>
                  <a:sym typeface="DFKai-SB"/>
                </a:rPr>
                <a:t>利益</a:t>
              </a:r>
              <a:endParaRPr sz="1100"/>
            </a:p>
          </p:txBody>
        </p:sp>
        <p:sp>
          <p:nvSpPr>
            <p:cNvPr id="205" name="Google Shape;205;p16"/>
            <p:cNvSpPr txBox="1"/>
            <p:nvPr/>
          </p:nvSpPr>
          <p:spPr>
            <a:xfrm>
              <a:off x="766" y="3142"/>
              <a:ext cx="1020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imes New Roman"/>
                <a:buNone/>
              </a:pPr>
              <a:r>
                <a:rPr lang="en-US" sz="1800" b="1" i="0" u="sng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期望品質/利益</a:t>
              </a:r>
              <a:endParaRPr sz="1100"/>
            </a:p>
          </p:txBody>
        </p:sp>
        <p:sp>
          <p:nvSpPr>
            <p:cNvPr id="206" name="Google Shape;206;p16"/>
            <p:cNvSpPr txBox="1"/>
            <p:nvPr/>
          </p:nvSpPr>
          <p:spPr>
            <a:xfrm>
              <a:off x="1955" y="3142"/>
              <a:ext cx="692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imes New Roman"/>
                <a:buNone/>
              </a:pPr>
              <a:r>
                <a:rPr lang="en-US" sz="1800" b="1" i="0" u="sng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交易品質</a:t>
              </a:r>
              <a:endParaRPr sz="1100"/>
            </a:p>
          </p:txBody>
        </p:sp>
        <p:sp>
          <p:nvSpPr>
            <p:cNvPr id="207" name="Google Shape;207;p16"/>
            <p:cNvSpPr txBox="1"/>
            <p:nvPr/>
          </p:nvSpPr>
          <p:spPr>
            <a:xfrm>
              <a:off x="3016" y="3142"/>
              <a:ext cx="692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imes New Roman"/>
                <a:buNone/>
              </a:pPr>
              <a:r>
                <a:rPr lang="en-US" sz="1800" b="1" i="0" u="sng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消費利益</a:t>
              </a:r>
              <a:endParaRPr sz="1100"/>
            </a:p>
          </p:txBody>
        </p:sp>
        <p:sp>
          <p:nvSpPr>
            <p:cNvPr id="208" name="Google Shape;208;p16"/>
            <p:cNvSpPr txBox="1"/>
            <p:nvPr/>
          </p:nvSpPr>
          <p:spPr>
            <a:xfrm>
              <a:off x="1961" y="3369"/>
              <a:ext cx="692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Times New Roman"/>
                <a:buNone/>
              </a:pPr>
              <a:r>
                <a:rPr lang="en-US" sz="18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商店形象</a:t>
              </a:r>
              <a:endParaRPr sz="1100"/>
            </a:p>
          </p:txBody>
        </p:sp>
        <p:sp>
          <p:nvSpPr>
            <p:cNvPr id="209" name="Google Shape;209;p16"/>
            <p:cNvSpPr txBox="1"/>
            <p:nvPr/>
          </p:nvSpPr>
          <p:spPr>
            <a:xfrm>
              <a:off x="1954" y="3596"/>
              <a:ext cx="692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Times New Roman"/>
                <a:buNone/>
              </a:pPr>
              <a:r>
                <a:rPr lang="en-US" sz="18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服務品質</a:t>
              </a:r>
              <a:endParaRPr sz="1100"/>
            </a:p>
          </p:txBody>
        </p:sp>
        <p:sp>
          <p:nvSpPr>
            <p:cNvPr id="210" name="Google Shape;210;p16"/>
            <p:cNvSpPr txBox="1"/>
            <p:nvPr/>
          </p:nvSpPr>
          <p:spPr>
            <a:xfrm>
              <a:off x="1954" y="3837"/>
              <a:ext cx="692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Times New Roman"/>
                <a:buNone/>
              </a:pPr>
              <a:r>
                <a:rPr lang="en-US" sz="18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購買體驗</a:t>
              </a:r>
              <a:endParaRPr sz="1100"/>
            </a:p>
          </p:txBody>
        </p:sp>
        <p:sp>
          <p:nvSpPr>
            <p:cNvPr id="211" name="Google Shape;211;p16"/>
            <p:cNvSpPr txBox="1"/>
            <p:nvPr/>
          </p:nvSpPr>
          <p:spPr>
            <a:xfrm>
              <a:off x="2879" y="3369"/>
              <a:ext cx="980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Times New Roman"/>
                <a:buNone/>
              </a:pPr>
              <a:r>
                <a:rPr lang="en-US" sz="18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產品功能利益</a:t>
              </a:r>
              <a:endParaRPr sz="1100"/>
            </a:p>
          </p:txBody>
        </p:sp>
        <p:sp>
          <p:nvSpPr>
            <p:cNvPr id="212" name="Google Shape;212;p16"/>
            <p:cNvSpPr txBox="1"/>
            <p:nvPr/>
          </p:nvSpPr>
          <p:spPr>
            <a:xfrm>
              <a:off x="3016" y="3596"/>
              <a:ext cx="692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Times New Roman"/>
                <a:buNone/>
              </a:pPr>
              <a:r>
                <a:rPr lang="en-US" sz="18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心理利益</a:t>
              </a:r>
              <a:endParaRPr sz="1100"/>
            </a:p>
          </p:txBody>
        </p:sp>
        <p:sp>
          <p:nvSpPr>
            <p:cNvPr id="213" name="Google Shape;213;p16"/>
            <p:cNvSpPr txBox="1"/>
            <p:nvPr/>
          </p:nvSpPr>
          <p:spPr>
            <a:xfrm>
              <a:off x="760" y="3384"/>
              <a:ext cx="980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Times New Roman"/>
                <a:buNone/>
              </a:pPr>
              <a:r>
                <a:rPr lang="en-US" sz="1800" b="0" i="0" u="none" dirty="0" err="1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交易品質期望</a:t>
              </a:r>
              <a:endParaRPr sz="1100" dirty="0"/>
            </a:p>
          </p:txBody>
        </p:sp>
        <p:sp>
          <p:nvSpPr>
            <p:cNvPr id="214" name="Google Shape;214;p16"/>
            <p:cNvSpPr txBox="1"/>
            <p:nvPr/>
          </p:nvSpPr>
          <p:spPr>
            <a:xfrm>
              <a:off x="760" y="3596"/>
              <a:ext cx="980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Times New Roman"/>
                <a:buNone/>
              </a:pPr>
              <a:r>
                <a:rPr lang="en-US" sz="18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消費利益期望</a:t>
              </a:r>
              <a:endParaRPr sz="110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顧客知覺價值 </a:t>
            </a:r>
            <a:r>
              <a:rPr lang="en-US" sz="2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4/13</a:t>
            </a:r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body" idx="1"/>
          </p:nvPr>
        </p:nvSpPr>
        <p:spPr>
          <a:xfrm>
            <a:off x="663575" y="1600200"/>
            <a:ext cx="8229600" cy="12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顧客知覺價值的構成因素：成本/代價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購買</a:t>
            </a:r>
            <a:r>
              <a:rPr lang="en-US" sz="2600" b="1" i="0" u="sng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之前</a:t>
            </a: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的</a:t>
            </a:r>
            <a:r>
              <a:rPr lang="en-US" sz="2600" b="1" i="0" u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蒐集成本</a:t>
            </a: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 (search cost)</a:t>
            </a:r>
            <a:endParaRPr/>
          </a:p>
        </p:txBody>
      </p:sp>
      <p:sp>
        <p:nvSpPr>
          <p:cNvPr id="221" name="Google Shape;221;p17"/>
          <p:cNvSpPr txBox="1"/>
          <p:nvPr/>
        </p:nvSpPr>
        <p:spPr>
          <a:xfrm>
            <a:off x="1042987" y="4162425"/>
            <a:ext cx="1616075" cy="528637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None/>
            </a:pPr>
            <a:r>
              <a:rPr lang="en-US" sz="2800" b="0" i="0" u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資訊蒐集</a:t>
            </a:r>
            <a:endParaRPr/>
          </a:p>
        </p:txBody>
      </p:sp>
      <p:sp>
        <p:nvSpPr>
          <p:cNvPr id="222" name="Google Shape;222;p17"/>
          <p:cNvSpPr/>
          <p:nvPr/>
        </p:nvSpPr>
        <p:spPr>
          <a:xfrm>
            <a:off x="2649537" y="3716337"/>
            <a:ext cx="360362" cy="1512887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17"/>
          <p:cNvSpPr txBox="1"/>
          <p:nvPr/>
        </p:nvSpPr>
        <p:spPr>
          <a:xfrm>
            <a:off x="3009900" y="3402012"/>
            <a:ext cx="1616075" cy="528637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None/>
            </a:pPr>
            <a:r>
              <a:rPr lang="en-US" sz="2800" b="0" i="0" u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內部蒐集</a:t>
            </a:r>
            <a:endParaRPr/>
          </a:p>
        </p:txBody>
      </p:sp>
      <p:sp>
        <p:nvSpPr>
          <p:cNvPr id="224" name="Google Shape;224;p17"/>
          <p:cNvSpPr txBox="1"/>
          <p:nvPr/>
        </p:nvSpPr>
        <p:spPr>
          <a:xfrm>
            <a:off x="3021012" y="4914900"/>
            <a:ext cx="1616075" cy="528637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None/>
            </a:pPr>
            <a:r>
              <a:rPr lang="en-US" sz="2800" b="0" i="0" u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外部蒐集</a:t>
            </a:r>
            <a:endParaRPr/>
          </a:p>
        </p:txBody>
      </p:sp>
      <p:sp>
        <p:nvSpPr>
          <p:cNvPr id="225" name="Google Shape;225;p17"/>
          <p:cNvSpPr txBox="1"/>
          <p:nvPr/>
        </p:nvSpPr>
        <p:spPr>
          <a:xfrm>
            <a:off x="4954587" y="3068637"/>
            <a:ext cx="3649662" cy="10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None/>
            </a:pPr>
            <a:r>
              <a:rPr lang="en-US" sz="2400" b="0" i="0" u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首輪電影院的票價通常從____起跳（從記憶得知）</a:t>
            </a:r>
            <a:endParaRPr/>
          </a:p>
        </p:txBody>
      </p:sp>
      <p:sp>
        <p:nvSpPr>
          <p:cNvPr id="226" name="Google Shape;226;p17"/>
          <p:cNvSpPr txBox="1"/>
          <p:nvPr/>
        </p:nvSpPr>
        <p:spPr>
          <a:xfrm>
            <a:off x="4932362" y="3619500"/>
            <a:ext cx="793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$200</a:t>
            </a:r>
            <a:endParaRPr/>
          </a:p>
        </p:txBody>
      </p:sp>
      <p:sp>
        <p:nvSpPr>
          <p:cNvPr id="227" name="Google Shape;227;p17"/>
          <p:cNvSpPr txBox="1"/>
          <p:nvPr/>
        </p:nvSpPr>
        <p:spPr>
          <a:xfrm>
            <a:off x="4954587" y="4729162"/>
            <a:ext cx="3433762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在台北，服務最貼心的電影院是哪一家？</a:t>
            </a:r>
            <a:endParaRPr/>
          </a:p>
        </p:txBody>
      </p:sp>
      <p:sp>
        <p:nvSpPr>
          <p:cNvPr id="228" name="Google Shape;228;p17"/>
          <p:cNvSpPr txBox="1"/>
          <p:nvPr/>
        </p:nvSpPr>
        <p:spPr>
          <a:xfrm>
            <a:off x="4810125" y="5564187"/>
            <a:ext cx="3232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（上網查詢、問人等）</a:t>
            </a:r>
            <a:endParaRPr/>
          </a:p>
        </p:txBody>
      </p:sp>
      <p:sp>
        <p:nvSpPr>
          <p:cNvPr id="229" name="Google Shape;229;p17"/>
          <p:cNvSpPr/>
          <p:nvPr/>
        </p:nvSpPr>
        <p:spPr>
          <a:xfrm rot="5400000">
            <a:off x="-366712" y="2538412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339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17"/>
          <p:cNvSpPr/>
          <p:nvPr/>
        </p:nvSpPr>
        <p:spPr>
          <a:xfrm rot="5400000">
            <a:off x="-366712" y="3881437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17"/>
          <p:cNvSpPr txBox="1"/>
          <p:nvPr/>
        </p:nvSpPr>
        <p:spPr>
          <a:xfrm>
            <a:off x="36512" y="4781550"/>
            <a:ext cx="503237" cy="10953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顧客知覺價值 </a:t>
            </a:r>
            <a:r>
              <a:rPr lang="en-US" sz="2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5/13</a:t>
            </a:r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body" idx="1"/>
          </p:nvPr>
        </p:nvSpPr>
        <p:spPr>
          <a:xfrm>
            <a:off x="663575" y="1600200"/>
            <a:ext cx="8229600" cy="12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顧客知覺價值的構成因素：成本/代價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購買</a:t>
            </a:r>
            <a:r>
              <a:rPr lang="en-US" sz="2600" b="1" i="0" u="sng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之前</a:t>
            </a: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的</a:t>
            </a:r>
            <a:r>
              <a:rPr lang="en-US" sz="2600" b="1" i="0" u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蒐集成本</a:t>
            </a:r>
            <a:endParaRPr/>
          </a:p>
        </p:txBody>
      </p:sp>
      <p:sp>
        <p:nvSpPr>
          <p:cNvPr id="238" name="Google Shape;238;p18"/>
          <p:cNvSpPr txBox="1"/>
          <p:nvPr/>
        </p:nvSpPr>
        <p:spPr>
          <a:xfrm>
            <a:off x="1260475" y="3052762"/>
            <a:ext cx="6983412" cy="1117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None/>
            </a:pPr>
            <a:r>
              <a:rPr lang="en-US" sz="2800" b="0" i="0" u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降低消費者蒐集資訊所必須付出的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None/>
            </a:pPr>
            <a:r>
              <a:rPr lang="en-US" sz="2800" b="0" i="0" u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____、____、____，可提升顧客知覺價值。</a:t>
            </a:r>
            <a:endParaRPr/>
          </a:p>
        </p:txBody>
      </p:sp>
      <p:sp>
        <p:nvSpPr>
          <p:cNvPr id="239" name="Google Shape;239;p18"/>
          <p:cNvSpPr txBox="1"/>
          <p:nvPr/>
        </p:nvSpPr>
        <p:spPr>
          <a:xfrm>
            <a:off x="1258887" y="3629025"/>
            <a:ext cx="3028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None/>
            </a:pPr>
            <a:r>
              <a:rPr lang="en-US" sz="2800" b="0" i="0" u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時間  精神  精力</a:t>
            </a:r>
            <a:endParaRPr/>
          </a:p>
        </p:txBody>
      </p:sp>
      <p:sp>
        <p:nvSpPr>
          <p:cNvPr id="240" name="Google Shape;240;p18"/>
          <p:cNvSpPr txBox="1"/>
          <p:nvPr/>
        </p:nvSpPr>
        <p:spPr>
          <a:xfrm>
            <a:off x="1331912" y="4278312"/>
            <a:ext cx="6840537" cy="2246312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3537" marR="0" lvl="0" indent="-363537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方法：</a:t>
            </a:r>
            <a:endParaRPr/>
          </a:p>
          <a:p>
            <a:pPr marL="363537" marR="0" lvl="0" indent="-363537" algn="ctr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營造</a:t>
            </a:r>
            <a:r>
              <a:rPr lang="en-US" sz="2400" b="0" i="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深刻的購買與消費體驗</a:t>
            </a: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可帶來深刻記憶，加速內部蒐集。</a:t>
            </a:r>
            <a:endParaRPr/>
          </a:p>
          <a:p>
            <a:pPr marL="363537" marR="0" lvl="0" indent="-363537" algn="ctr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提供</a:t>
            </a:r>
            <a:r>
              <a:rPr lang="en-US" sz="2400" b="0" i="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方便接觸與使用的資訊管道</a:t>
            </a: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，可加速外部蒐集。</a:t>
            </a:r>
            <a:endParaRPr/>
          </a:p>
        </p:txBody>
      </p:sp>
      <p:sp>
        <p:nvSpPr>
          <p:cNvPr id="241" name="Google Shape;241;p18"/>
          <p:cNvSpPr/>
          <p:nvPr/>
        </p:nvSpPr>
        <p:spPr>
          <a:xfrm rot="5400000">
            <a:off x="-366712" y="2538412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339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18"/>
          <p:cNvSpPr/>
          <p:nvPr/>
        </p:nvSpPr>
        <p:spPr>
          <a:xfrm rot="5400000">
            <a:off x="-366712" y="3881437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18"/>
          <p:cNvSpPr txBox="1"/>
          <p:nvPr/>
        </p:nvSpPr>
        <p:spPr>
          <a:xfrm>
            <a:off x="36512" y="4781550"/>
            <a:ext cx="503237" cy="10953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顧客知覺價值 </a:t>
            </a:r>
            <a:r>
              <a:rPr lang="en-US" sz="2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6/13</a:t>
            </a:r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body" idx="1"/>
          </p:nvPr>
        </p:nvSpPr>
        <p:spPr>
          <a:xfrm>
            <a:off x="663575" y="1600200"/>
            <a:ext cx="8229600" cy="12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顧客知覺價值的構成因素：成本/代價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購買</a:t>
            </a:r>
            <a:r>
              <a:rPr lang="en-US" sz="2600" b="1" i="0" u="sng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當中</a:t>
            </a: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的</a:t>
            </a:r>
            <a:r>
              <a:rPr lang="en-US" sz="2600" b="1" i="0" u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取得成本</a:t>
            </a: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(acquisition cost)</a:t>
            </a:r>
            <a:endParaRPr/>
          </a:p>
        </p:txBody>
      </p:sp>
      <p:sp>
        <p:nvSpPr>
          <p:cNvPr id="250" name="Google Shape;250;p19"/>
          <p:cNvSpPr txBox="1"/>
          <p:nvPr/>
        </p:nvSpPr>
        <p:spPr>
          <a:xfrm>
            <a:off x="1187450" y="5229225"/>
            <a:ext cx="6337300" cy="107315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63500" dist="107763" dir="8100000">
              <a:schemeClr val="accent1">
                <a:alpha val="49803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消費者為了獲得產品不僅須付出</a:t>
            </a:r>
            <a:r>
              <a:rPr lang="en-US" sz="2800" b="0" i="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金錢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，還得付出</a:t>
            </a:r>
            <a:r>
              <a:rPr lang="en-US" sz="2800" b="0" i="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時間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與</a:t>
            </a:r>
            <a:r>
              <a:rPr lang="en-US" sz="2800" b="0" i="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心力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。</a:t>
            </a:r>
            <a:endParaRPr/>
          </a:p>
        </p:txBody>
      </p:sp>
      <p:graphicFrame>
        <p:nvGraphicFramePr>
          <p:cNvPr id="251" name="Google Shape;251;p19"/>
          <p:cNvGraphicFramePr/>
          <p:nvPr/>
        </p:nvGraphicFramePr>
        <p:xfrm>
          <a:off x="1312862" y="3216275"/>
          <a:ext cx="5275225" cy="1455725"/>
        </p:xfrm>
        <a:graphic>
          <a:graphicData uri="http://schemas.openxmlformats.org/drawingml/2006/table">
            <a:tbl>
              <a:tblPr>
                <a:noFill/>
                <a:tableStyleId>{3A932FFE-FC8F-4DBB-8F25-BF6D343D0253}</a:tableStyleId>
              </a:tblPr>
              <a:tblGrid>
                <a:gridCol w="14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學生票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路途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環境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停車位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$200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15公里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髒亂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擁擠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$220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8公里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清潔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寬敞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2" name="Google Shape;252;p19"/>
          <p:cNvSpPr txBox="1"/>
          <p:nvPr/>
        </p:nvSpPr>
        <p:spPr>
          <a:xfrm>
            <a:off x="1311275" y="2781300"/>
            <a:ext cx="459581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A、B電影院的設備與服務相似，但是：</a:t>
            </a:r>
            <a:endParaRPr/>
          </a:p>
        </p:txBody>
      </p:sp>
      <p:sp>
        <p:nvSpPr>
          <p:cNvPr id="253" name="Google Shape;253;p19"/>
          <p:cNvSpPr txBox="1"/>
          <p:nvPr/>
        </p:nvSpPr>
        <p:spPr>
          <a:xfrm>
            <a:off x="901700" y="3732212"/>
            <a:ext cx="357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endParaRPr/>
          </a:p>
        </p:txBody>
      </p:sp>
      <p:sp>
        <p:nvSpPr>
          <p:cNvPr id="254" name="Google Shape;254;p19"/>
          <p:cNvSpPr txBox="1"/>
          <p:nvPr/>
        </p:nvSpPr>
        <p:spPr>
          <a:xfrm>
            <a:off x="900112" y="4230687"/>
            <a:ext cx="3587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</a:t>
            </a:r>
            <a:endParaRPr/>
          </a:p>
        </p:txBody>
      </p:sp>
      <p:sp>
        <p:nvSpPr>
          <p:cNvPr id="255" name="Google Shape;255;p19"/>
          <p:cNvSpPr txBox="1"/>
          <p:nvPr/>
        </p:nvSpPr>
        <p:spPr>
          <a:xfrm>
            <a:off x="6588125" y="4365625"/>
            <a:ext cx="19621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你會如何選擇？</a:t>
            </a:r>
            <a:endParaRPr/>
          </a:p>
        </p:txBody>
      </p:sp>
      <p:sp>
        <p:nvSpPr>
          <p:cNvPr id="256" name="Google Shape;256;p19"/>
          <p:cNvSpPr/>
          <p:nvPr/>
        </p:nvSpPr>
        <p:spPr>
          <a:xfrm rot="5400000">
            <a:off x="-366712" y="2538412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339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19"/>
          <p:cNvSpPr/>
          <p:nvPr/>
        </p:nvSpPr>
        <p:spPr>
          <a:xfrm rot="5400000">
            <a:off x="-366712" y="3881437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19"/>
          <p:cNvSpPr txBox="1"/>
          <p:nvPr/>
        </p:nvSpPr>
        <p:spPr>
          <a:xfrm>
            <a:off x="36512" y="4781550"/>
            <a:ext cx="503237" cy="10953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學習內容</a:t>
            </a:r>
            <a:endParaRPr/>
          </a:p>
        </p:txBody>
      </p:sp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2484437" y="1905000"/>
            <a:ext cx="5440362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服務的意義、特性及分類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服務品質及其決定因素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服務品質的衡量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服務品質之管制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顧客滿意度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顧客知覺價值 </a:t>
            </a:r>
            <a:r>
              <a:rPr lang="en-US" sz="2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7/13</a:t>
            </a:r>
            <a:endParaRPr/>
          </a:p>
        </p:txBody>
      </p:sp>
      <p:sp>
        <p:nvSpPr>
          <p:cNvPr id="264" name="Google Shape;264;p20"/>
          <p:cNvSpPr txBox="1">
            <a:spLocks noGrp="1"/>
          </p:cNvSpPr>
          <p:nvPr>
            <p:ph type="body" idx="1"/>
          </p:nvPr>
        </p:nvSpPr>
        <p:spPr>
          <a:xfrm>
            <a:off x="663575" y="1600200"/>
            <a:ext cx="8229600" cy="12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顧客知覺價值的構成因素：成本/代價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購買</a:t>
            </a:r>
            <a:r>
              <a:rPr lang="en-US" sz="2600" b="1" i="0" u="sng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當中</a:t>
            </a: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的</a:t>
            </a:r>
            <a:r>
              <a:rPr lang="en-US" sz="2600" b="1" i="0" u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取得成本</a:t>
            </a:r>
            <a:endParaRPr/>
          </a:p>
        </p:txBody>
      </p:sp>
      <p:sp>
        <p:nvSpPr>
          <p:cNvPr id="265" name="Google Shape;265;p20"/>
          <p:cNvSpPr txBox="1"/>
          <p:nvPr/>
        </p:nvSpPr>
        <p:spPr>
          <a:xfrm>
            <a:off x="1258887" y="3332162"/>
            <a:ext cx="7489825" cy="160496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63500" dist="107763" dir="8100000">
              <a:schemeClr val="accent1">
                <a:alpha val="49803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降低取得成本，可提升顧客價值，方法：</a:t>
            </a:r>
            <a:endParaRPr/>
          </a:p>
          <a:p>
            <a:pPr marL="0" marR="0" lvl="0" indent="-177800" algn="ctr" rtl="0">
              <a:lnSpc>
                <a:spcPct val="115000"/>
              </a:lnSpc>
              <a:spcBef>
                <a:spcPts val="1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Verdana"/>
              <a:buChar char="•"/>
            </a:pPr>
            <a:r>
              <a:rPr lang="en-US" sz="2800" b="0" i="0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降低售價</a:t>
            </a: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（但須注意</a:t>
            </a:r>
            <a:r>
              <a:rPr lang="en-US" sz="2400" b="0" i="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炫耀財</a:t>
            </a: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、</a:t>
            </a:r>
            <a:r>
              <a:rPr lang="en-US" sz="2400" b="0" i="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價格與品質的聯想</a:t>
            </a: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）</a:t>
            </a:r>
            <a:endParaRPr/>
          </a:p>
          <a:p>
            <a:pPr marL="0" marR="0" lvl="0" indent="-177800" algn="ctr" rtl="0">
              <a:lnSpc>
                <a:spcPct val="115000"/>
              </a:lnSpc>
              <a:spcBef>
                <a:spcPts val="1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Verdana"/>
              <a:buChar char="•"/>
            </a:pPr>
            <a:r>
              <a:rPr lang="en-US" sz="2800" b="0" i="0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降低取得產品的時間與心力</a:t>
            </a:r>
            <a:endParaRPr/>
          </a:p>
        </p:txBody>
      </p:sp>
      <p:pic>
        <p:nvPicPr>
          <p:cNvPr id="266" name="Google Shape;266;p20" descr="7-eleven-n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6537" y="5468937"/>
            <a:ext cx="504825" cy="49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0"/>
          <p:cNvSpPr txBox="1"/>
          <p:nvPr/>
        </p:nvSpPr>
        <p:spPr>
          <a:xfrm>
            <a:off x="2017712" y="5626100"/>
            <a:ext cx="39941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售價高，但業績好，原因之一就是</a:t>
            </a:r>
            <a:endParaRPr/>
          </a:p>
        </p:txBody>
      </p:sp>
      <p:sp>
        <p:nvSpPr>
          <p:cNvPr id="268" name="Google Shape;268;p20"/>
          <p:cNvSpPr/>
          <p:nvPr/>
        </p:nvSpPr>
        <p:spPr>
          <a:xfrm rot="-5760000">
            <a:off x="5688012" y="4830762"/>
            <a:ext cx="1368425" cy="720725"/>
          </a:xfrm>
          <a:prstGeom prst="curvedUpArrow">
            <a:avLst>
              <a:gd name="adj1" fmla="val 15156"/>
              <a:gd name="adj2" fmla="val 19692"/>
              <a:gd name="adj3" fmla="val 9185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20"/>
          <p:cNvSpPr/>
          <p:nvPr/>
        </p:nvSpPr>
        <p:spPr>
          <a:xfrm rot="5400000">
            <a:off x="-366712" y="2538412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339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20"/>
          <p:cNvSpPr/>
          <p:nvPr/>
        </p:nvSpPr>
        <p:spPr>
          <a:xfrm rot="5400000">
            <a:off x="-366712" y="3881437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20"/>
          <p:cNvSpPr txBox="1"/>
          <p:nvPr/>
        </p:nvSpPr>
        <p:spPr>
          <a:xfrm>
            <a:off x="36512" y="4781550"/>
            <a:ext cx="503237" cy="10953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顧客知覺價值 </a:t>
            </a:r>
            <a:r>
              <a:rPr lang="en-US" sz="2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8/13</a:t>
            </a:r>
            <a:endParaRPr/>
          </a:p>
        </p:txBody>
      </p:sp>
      <p:sp>
        <p:nvSpPr>
          <p:cNvPr id="277" name="Google Shape;277;p21"/>
          <p:cNvSpPr txBox="1">
            <a:spLocks noGrp="1"/>
          </p:cNvSpPr>
          <p:nvPr>
            <p:ph type="body" idx="1"/>
          </p:nvPr>
        </p:nvSpPr>
        <p:spPr>
          <a:xfrm>
            <a:off x="663575" y="1600200"/>
            <a:ext cx="8229600" cy="12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顧客知覺價值的構成因素：成本/代價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購買</a:t>
            </a:r>
            <a:r>
              <a:rPr lang="en-US" sz="2600" b="1" i="0" u="sng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之後</a:t>
            </a: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的</a:t>
            </a:r>
            <a:r>
              <a:rPr lang="en-US" sz="2600" b="1" i="0" u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使用成本 </a:t>
            </a: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(usage cost)</a:t>
            </a:r>
            <a:endParaRPr/>
          </a:p>
        </p:txBody>
      </p:sp>
      <p:pic>
        <p:nvPicPr>
          <p:cNvPr id="278" name="Google Shape;278;p21" descr="PhysicianExtender"/>
          <p:cNvPicPr preferRelativeResize="0"/>
          <p:nvPr/>
        </p:nvPicPr>
        <p:blipFill rotWithShape="1">
          <a:blip r:embed="rId3">
            <a:alphaModFix/>
          </a:blip>
          <a:srcRect t="11935"/>
          <a:stretch/>
        </p:blipFill>
        <p:spPr>
          <a:xfrm>
            <a:off x="827087" y="3141662"/>
            <a:ext cx="3816350" cy="236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5387" y="2924175"/>
            <a:ext cx="3887787" cy="259238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1"/>
          <p:cNvSpPr txBox="1"/>
          <p:nvPr/>
        </p:nvSpPr>
        <p:spPr>
          <a:xfrm>
            <a:off x="971550" y="5661025"/>
            <a:ext cx="72961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想想：醫療誤診、汽車修護不當導致的代價？</a:t>
            </a:r>
            <a:endParaRPr/>
          </a:p>
        </p:txBody>
      </p:sp>
      <p:sp>
        <p:nvSpPr>
          <p:cNvPr id="281" name="Google Shape;281;p21"/>
          <p:cNvSpPr/>
          <p:nvPr/>
        </p:nvSpPr>
        <p:spPr>
          <a:xfrm rot="5400000">
            <a:off x="-366712" y="2538412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339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21"/>
          <p:cNvSpPr/>
          <p:nvPr/>
        </p:nvSpPr>
        <p:spPr>
          <a:xfrm rot="5400000">
            <a:off x="-366712" y="3881437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21"/>
          <p:cNvSpPr txBox="1"/>
          <p:nvPr/>
        </p:nvSpPr>
        <p:spPr>
          <a:xfrm>
            <a:off x="36512" y="4781550"/>
            <a:ext cx="503237" cy="10953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顧客知覺價值 </a:t>
            </a:r>
            <a:r>
              <a:rPr lang="en-US" sz="2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9/13</a:t>
            </a:r>
            <a:endParaRPr/>
          </a:p>
        </p:txBody>
      </p:sp>
      <p:sp>
        <p:nvSpPr>
          <p:cNvPr id="289" name="Google Shape;289;p22"/>
          <p:cNvSpPr txBox="1">
            <a:spLocks noGrp="1"/>
          </p:cNvSpPr>
          <p:nvPr>
            <p:ph type="body" idx="1"/>
          </p:nvPr>
        </p:nvSpPr>
        <p:spPr>
          <a:xfrm>
            <a:off x="663575" y="1600200"/>
            <a:ext cx="8229600" cy="12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顧客知覺價值的構成因素：成本/代價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購買</a:t>
            </a:r>
            <a:r>
              <a:rPr lang="en-US" sz="2600" b="1" i="0" u="sng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之後</a:t>
            </a: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的</a:t>
            </a:r>
            <a:r>
              <a:rPr lang="en-US" sz="2600" b="1" i="0" u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使用成本</a:t>
            </a:r>
            <a:endParaRPr/>
          </a:p>
        </p:txBody>
      </p:sp>
      <p:sp>
        <p:nvSpPr>
          <p:cNvPr id="290" name="Google Shape;290;p22"/>
          <p:cNvSpPr txBox="1"/>
          <p:nvPr/>
        </p:nvSpPr>
        <p:spPr>
          <a:xfrm>
            <a:off x="3132137" y="3644900"/>
            <a:ext cx="489585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包含</a:t>
            </a:r>
            <a:r>
              <a:rPr lang="en-US" sz="28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社會關係代價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，即與團體關係或人際交往相關的代價。</a:t>
            </a:r>
            <a:endParaRPr/>
          </a:p>
        </p:txBody>
      </p:sp>
      <p:pic>
        <p:nvPicPr>
          <p:cNvPr id="291" name="Google Shape;291;p22" descr="mask_face"/>
          <p:cNvPicPr preferRelativeResize="0"/>
          <p:nvPr/>
        </p:nvPicPr>
        <p:blipFill rotWithShape="1">
          <a:blip r:embed="rId3">
            <a:alphaModFix/>
          </a:blip>
          <a:srcRect l="8473" t="6060" r="13406" b="2985"/>
          <a:stretch/>
        </p:blipFill>
        <p:spPr>
          <a:xfrm>
            <a:off x="1116012" y="2781300"/>
            <a:ext cx="1835150" cy="22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2"/>
          <p:cNvSpPr txBox="1"/>
          <p:nvPr/>
        </p:nvSpPr>
        <p:spPr>
          <a:xfrm>
            <a:off x="1187450" y="5373687"/>
            <a:ext cx="7056437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74737" marR="0" lvl="0" indent="-107473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例如：染髮失當、請客的餐廳待客不週等，造成當事人付出社會關係代價。</a:t>
            </a:r>
            <a:endParaRPr/>
          </a:p>
        </p:txBody>
      </p:sp>
      <p:sp>
        <p:nvSpPr>
          <p:cNvPr id="293" name="Google Shape;293;p22"/>
          <p:cNvSpPr/>
          <p:nvPr/>
        </p:nvSpPr>
        <p:spPr>
          <a:xfrm rot="5400000">
            <a:off x="-366712" y="2538412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339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22"/>
          <p:cNvSpPr/>
          <p:nvPr/>
        </p:nvSpPr>
        <p:spPr>
          <a:xfrm rot="5400000">
            <a:off x="-366712" y="3881437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p22"/>
          <p:cNvSpPr txBox="1"/>
          <p:nvPr/>
        </p:nvSpPr>
        <p:spPr>
          <a:xfrm>
            <a:off x="36512" y="4781550"/>
            <a:ext cx="503237" cy="10953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顧客知覺價值 </a:t>
            </a:r>
            <a:r>
              <a:rPr lang="en-US" sz="2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10/13</a:t>
            </a:r>
            <a:endParaRPr/>
          </a:p>
        </p:txBody>
      </p:sp>
      <p:sp>
        <p:nvSpPr>
          <p:cNvPr id="301" name="Google Shape;301;p23"/>
          <p:cNvSpPr txBox="1">
            <a:spLocks noGrp="1"/>
          </p:cNvSpPr>
          <p:nvPr>
            <p:ph type="body" idx="1"/>
          </p:nvPr>
        </p:nvSpPr>
        <p:spPr>
          <a:xfrm>
            <a:off x="663575" y="1600200"/>
            <a:ext cx="8229600" cy="12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顧客知覺價值的構成因素：品質/利益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購買</a:t>
            </a:r>
            <a:r>
              <a:rPr lang="en-US" sz="2600" b="1" i="0" u="sng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之前</a:t>
            </a: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的</a:t>
            </a:r>
            <a:r>
              <a:rPr lang="en-US" sz="2600" b="1" i="0" u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期望品質/利益</a:t>
            </a:r>
            <a:endParaRPr/>
          </a:p>
        </p:txBody>
      </p:sp>
      <p:sp>
        <p:nvSpPr>
          <p:cNvPr id="302" name="Google Shape;302;p23"/>
          <p:cNvSpPr txBox="1"/>
          <p:nvPr/>
        </p:nvSpPr>
        <p:spPr>
          <a:xfrm>
            <a:off x="1403350" y="3213100"/>
            <a:ext cx="67691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實際的品質與利益還沒發生，但是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消費者會對交易品質及消費利益有所期待。</a:t>
            </a:r>
            <a:endParaRPr/>
          </a:p>
        </p:txBody>
      </p:sp>
      <p:sp>
        <p:nvSpPr>
          <p:cNvPr id="303" name="Google Shape;303;p23"/>
          <p:cNvSpPr txBox="1"/>
          <p:nvPr/>
        </p:nvSpPr>
        <p:spPr>
          <a:xfrm>
            <a:off x="1692275" y="4710112"/>
            <a:ext cx="5832475" cy="519112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63500" dist="107763" dir="8100000">
              <a:schemeClr val="accent1">
                <a:alpha val="49803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關鍵方法：傳達與實際相符的資訊</a:t>
            </a:r>
            <a:endParaRPr/>
          </a:p>
        </p:txBody>
      </p:sp>
      <p:sp>
        <p:nvSpPr>
          <p:cNvPr id="304" name="Google Shape;304;p23"/>
          <p:cNvSpPr/>
          <p:nvPr/>
        </p:nvSpPr>
        <p:spPr>
          <a:xfrm rot="5400000">
            <a:off x="-366712" y="2538412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339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23"/>
          <p:cNvSpPr/>
          <p:nvPr/>
        </p:nvSpPr>
        <p:spPr>
          <a:xfrm rot="5400000">
            <a:off x="-366712" y="3881437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23"/>
          <p:cNvSpPr txBox="1"/>
          <p:nvPr/>
        </p:nvSpPr>
        <p:spPr>
          <a:xfrm>
            <a:off x="36512" y="4781550"/>
            <a:ext cx="503237" cy="10953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顧客知覺價值 </a:t>
            </a:r>
            <a:r>
              <a:rPr lang="en-US" sz="2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10/13</a:t>
            </a:r>
            <a:endParaRPr/>
          </a:p>
        </p:txBody>
      </p:sp>
      <p:sp>
        <p:nvSpPr>
          <p:cNvPr id="312" name="Google Shape;312;p24"/>
          <p:cNvSpPr txBox="1">
            <a:spLocks noGrp="1"/>
          </p:cNvSpPr>
          <p:nvPr>
            <p:ph type="body" idx="1"/>
          </p:nvPr>
        </p:nvSpPr>
        <p:spPr>
          <a:xfrm>
            <a:off x="1042987" y="1600200"/>
            <a:ext cx="7850187" cy="12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顧客知覺價值的構成因素：品質/利益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購買</a:t>
            </a:r>
            <a:r>
              <a:rPr lang="en-US" sz="2600" b="1" i="0" u="sng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當中</a:t>
            </a: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的</a:t>
            </a:r>
            <a:r>
              <a:rPr lang="en-US" sz="2600" b="1" i="0" u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交易品質 </a:t>
            </a: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(transaction quality)</a:t>
            </a:r>
            <a:endParaRPr/>
          </a:p>
        </p:txBody>
      </p:sp>
      <p:sp>
        <p:nvSpPr>
          <p:cNvPr id="313" name="Google Shape;313;p24"/>
          <p:cNvSpPr txBox="1"/>
          <p:nvPr/>
        </p:nvSpPr>
        <p:spPr>
          <a:xfrm>
            <a:off x="566737" y="2762250"/>
            <a:ext cx="8108950" cy="268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228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商店形象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：含店家功能（如商品組合、價位、陳列方式）與心理屬性（如歸屬感、親和力、趣味性）</a:t>
            </a:r>
            <a:endParaRPr/>
          </a:p>
          <a:p>
            <a:pPr marL="1143000" marR="0" lvl="2" indent="-228600" algn="ctr" rtl="0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服務品質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：含實體環境、服務人員、服務過程品質</a:t>
            </a:r>
            <a:endParaRPr/>
          </a:p>
          <a:p>
            <a:pPr marL="1143000" marR="0" lvl="2" indent="-228600" algn="ctr" rtl="0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購買體驗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：購買情境因感官、情緒與認知等被刺激所帶來的美好感覺</a:t>
            </a:r>
            <a:endParaRPr/>
          </a:p>
        </p:txBody>
      </p:sp>
      <p:sp>
        <p:nvSpPr>
          <p:cNvPr id="314" name="Google Shape;314;p24"/>
          <p:cNvSpPr/>
          <p:nvPr/>
        </p:nvSpPr>
        <p:spPr>
          <a:xfrm rot="5400000">
            <a:off x="-366712" y="2538412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339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24"/>
          <p:cNvSpPr/>
          <p:nvPr/>
        </p:nvSpPr>
        <p:spPr>
          <a:xfrm rot="5400000">
            <a:off x="-366712" y="3881437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24"/>
          <p:cNvSpPr txBox="1"/>
          <p:nvPr/>
        </p:nvSpPr>
        <p:spPr>
          <a:xfrm>
            <a:off x="36512" y="4781550"/>
            <a:ext cx="503237" cy="10953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顧客知覺價值 </a:t>
            </a:r>
            <a:r>
              <a:rPr lang="en-US" sz="2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11/13</a:t>
            </a:r>
            <a:endParaRPr/>
          </a:p>
        </p:txBody>
      </p:sp>
      <p:sp>
        <p:nvSpPr>
          <p:cNvPr id="322" name="Google Shape;322;p25"/>
          <p:cNvSpPr txBox="1">
            <a:spLocks noGrp="1"/>
          </p:cNvSpPr>
          <p:nvPr>
            <p:ph type="body" idx="1"/>
          </p:nvPr>
        </p:nvSpPr>
        <p:spPr>
          <a:xfrm>
            <a:off x="663575" y="1600200"/>
            <a:ext cx="8229600" cy="12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顧客知覺價值的構成因素：品質/利益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購買</a:t>
            </a:r>
            <a:r>
              <a:rPr lang="en-US" sz="2600" b="1" i="0" u="sng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當中</a:t>
            </a: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的</a:t>
            </a:r>
            <a:r>
              <a:rPr lang="en-US" sz="2600" b="1" i="0" u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交易品質</a:t>
            </a:r>
            <a:endParaRPr/>
          </a:p>
        </p:txBody>
      </p:sp>
      <p:pic>
        <p:nvPicPr>
          <p:cNvPr id="323" name="Google Shape;32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1300" y="2647950"/>
            <a:ext cx="7524750" cy="41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5"/>
          <p:cNvSpPr txBox="1"/>
          <p:nvPr/>
        </p:nvSpPr>
        <p:spPr>
          <a:xfrm>
            <a:off x="323850" y="5805487"/>
            <a:ext cx="7921625" cy="885825"/>
          </a:xfrm>
          <a:prstGeom prst="rect">
            <a:avLst/>
          </a:prstGeom>
          <a:solidFill>
            <a:srgbClr val="FFFF99">
              <a:alpha val="7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2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她們在迪士尼樂園認知到的</a:t>
            </a:r>
            <a:r>
              <a:rPr lang="en-US" sz="26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商店（樂園）形象</a:t>
            </a:r>
            <a:r>
              <a:rPr lang="en-US" sz="2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，感受到的</a:t>
            </a:r>
            <a:r>
              <a:rPr lang="en-US" sz="26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服務品質</a:t>
            </a:r>
            <a:r>
              <a:rPr lang="en-US" sz="2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與在場</a:t>
            </a:r>
            <a:r>
              <a:rPr lang="en-US" sz="26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體驗</a:t>
            </a:r>
            <a:r>
              <a:rPr lang="en-US" sz="2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等，構成了</a:t>
            </a:r>
            <a:r>
              <a:rPr lang="en-US" sz="2600" b="0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交易品質</a:t>
            </a:r>
            <a:r>
              <a:rPr lang="en-US" sz="2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/>
          </a:p>
        </p:txBody>
      </p:sp>
      <p:sp>
        <p:nvSpPr>
          <p:cNvPr id="325" name="Google Shape;325;p25"/>
          <p:cNvSpPr/>
          <p:nvPr/>
        </p:nvSpPr>
        <p:spPr>
          <a:xfrm rot="5400000">
            <a:off x="-366712" y="2538412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339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25"/>
          <p:cNvSpPr/>
          <p:nvPr/>
        </p:nvSpPr>
        <p:spPr>
          <a:xfrm rot="5400000">
            <a:off x="-366712" y="3881437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25"/>
          <p:cNvSpPr txBox="1"/>
          <p:nvPr/>
        </p:nvSpPr>
        <p:spPr>
          <a:xfrm>
            <a:off x="36512" y="4781550"/>
            <a:ext cx="503237" cy="10953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6"/>
          <p:cNvSpPr txBox="1">
            <a:spLocks noGrp="1"/>
          </p:cNvSpPr>
          <p:nvPr>
            <p:ph type="title"/>
          </p:nvPr>
        </p:nvSpPr>
        <p:spPr>
          <a:xfrm>
            <a:off x="1763712" y="404812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顧客知覺價值 </a:t>
            </a:r>
            <a:r>
              <a:rPr lang="en-US" sz="2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12/13</a:t>
            </a:r>
            <a:endParaRPr/>
          </a:p>
        </p:txBody>
      </p:sp>
      <p:sp>
        <p:nvSpPr>
          <p:cNvPr id="333" name="Google Shape;333;p26"/>
          <p:cNvSpPr txBox="1">
            <a:spLocks noGrp="1"/>
          </p:cNvSpPr>
          <p:nvPr>
            <p:ph type="body" idx="1"/>
          </p:nvPr>
        </p:nvSpPr>
        <p:spPr>
          <a:xfrm>
            <a:off x="663575" y="1341437"/>
            <a:ext cx="7940675" cy="136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顧客知覺價值的構成因素：品質/利益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購買</a:t>
            </a:r>
            <a:r>
              <a:rPr lang="en-US" sz="2600" b="1" i="0" u="sng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之後</a:t>
            </a: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的</a:t>
            </a:r>
            <a:r>
              <a:rPr lang="en-US" sz="2600" b="1" i="0" u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消費利益</a:t>
            </a:r>
            <a:endParaRPr/>
          </a:p>
        </p:txBody>
      </p:sp>
      <p:sp>
        <p:nvSpPr>
          <p:cNvPr id="334" name="Google Shape;334;p26"/>
          <p:cNvSpPr txBox="1"/>
          <p:nvPr/>
        </p:nvSpPr>
        <p:spPr>
          <a:xfrm>
            <a:off x="1331912" y="3330575"/>
            <a:ext cx="6769100" cy="10445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2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由服務屬性帶來的最基本好處，如醫生治癒疾病、飛機準時並安全抵達目的地。 </a:t>
            </a:r>
            <a:endParaRPr/>
          </a:p>
        </p:txBody>
      </p:sp>
      <p:sp>
        <p:nvSpPr>
          <p:cNvPr id="335" name="Google Shape;335;p26"/>
          <p:cNvSpPr/>
          <p:nvPr/>
        </p:nvSpPr>
        <p:spPr>
          <a:xfrm>
            <a:off x="827087" y="2997200"/>
            <a:ext cx="431800" cy="3527425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Google Shape;336;p26"/>
          <p:cNvSpPr txBox="1"/>
          <p:nvPr/>
        </p:nvSpPr>
        <p:spPr>
          <a:xfrm>
            <a:off x="1331912" y="2776537"/>
            <a:ext cx="530701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服務功能利益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(functional benefits)</a:t>
            </a:r>
            <a:endParaRPr/>
          </a:p>
        </p:txBody>
      </p:sp>
      <p:sp>
        <p:nvSpPr>
          <p:cNvPr id="337" name="Google Shape;337;p26"/>
          <p:cNvSpPr txBox="1"/>
          <p:nvPr/>
        </p:nvSpPr>
        <p:spPr>
          <a:xfrm>
            <a:off x="1403350" y="4748212"/>
            <a:ext cx="52165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心理利益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(psychological benefits) </a:t>
            </a:r>
            <a:endParaRPr/>
          </a:p>
        </p:txBody>
      </p:sp>
      <p:sp>
        <p:nvSpPr>
          <p:cNvPr id="338" name="Google Shape;338;p26"/>
          <p:cNvSpPr txBox="1"/>
          <p:nvPr/>
        </p:nvSpPr>
        <p:spPr>
          <a:xfrm>
            <a:off x="1330325" y="5287962"/>
            <a:ext cx="6770687" cy="152082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2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服務為個人的心情、形象、尊嚴、地位、智力、心靈、社會關係等所帶來的好處。如飛機上的服務讓乘客倍感溫馨。 </a:t>
            </a:r>
            <a:endParaRPr/>
          </a:p>
        </p:txBody>
      </p:sp>
      <p:sp>
        <p:nvSpPr>
          <p:cNvPr id="339" name="Google Shape;339;p26"/>
          <p:cNvSpPr/>
          <p:nvPr/>
        </p:nvSpPr>
        <p:spPr>
          <a:xfrm rot="5400000">
            <a:off x="-366712" y="2538412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339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26"/>
          <p:cNvSpPr/>
          <p:nvPr/>
        </p:nvSpPr>
        <p:spPr>
          <a:xfrm rot="5400000">
            <a:off x="-366712" y="3881437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26"/>
          <p:cNvSpPr txBox="1"/>
          <p:nvPr/>
        </p:nvSpPr>
        <p:spPr>
          <a:xfrm>
            <a:off x="36512" y="4781550"/>
            <a:ext cx="503237" cy="10953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7"/>
          <p:cNvSpPr txBox="1">
            <a:spLocks noGrp="1"/>
          </p:cNvSpPr>
          <p:nvPr>
            <p:ph type="title"/>
          </p:nvPr>
        </p:nvSpPr>
        <p:spPr>
          <a:xfrm>
            <a:off x="1692275" y="26035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顧客知覺價值 </a:t>
            </a:r>
            <a:r>
              <a:rPr lang="en-US" sz="2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13/13</a:t>
            </a:r>
            <a:endParaRPr/>
          </a:p>
        </p:txBody>
      </p:sp>
      <p:sp>
        <p:nvSpPr>
          <p:cNvPr id="347" name="Google Shape;347;p27"/>
          <p:cNvSpPr txBox="1">
            <a:spLocks noGrp="1"/>
          </p:cNvSpPr>
          <p:nvPr>
            <p:ph type="body" idx="1"/>
          </p:nvPr>
        </p:nvSpPr>
        <p:spPr>
          <a:xfrm>
            <a:off x="663575" y="1341437"/>
            <a:ext cx="7940675" cy="136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顧客知覺價值的構成因素：品質/利益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購買</a:t>
            </a:r>
            <a:r>
              <a:rPr lang="en-US" sz="2600" b="1" i="0" u="sng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之後</a:t>
            </a: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的</a:t>
            </a:r>
            <a:r>
              <a:rPr lang="en-US" sz="2600" b="1" i="0" u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消費利益</a:t>
            </a:r>
            <a:endParaRPr/>
          </a:p>
        </p:txBody>
      </p:sp>
      <p:sp>
        <p:nvSpPr>
          <p:cNvPr id="348" name="Google Shape;348;p27"/>
          <p:cNvSpPr/>
          <p:nvPr/>
        </p:nvSpPr>
        <p:spPr>
          <a:xfrm>
            <a:off x="827087" y="3282950"/>
            <a:ext cx="431800" cy="2519362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p27"/>
          <p:cNvSpPr txBox="1"/>
          <p:nvPr/>
        </p:nvSpPr>
        <p:spPr>
          <a:xfrm>
            <a:off x="1331912" y="3065462"/>
            <a:ext cx="23177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服務功能利益</a:t>
            </a:r>
            <a:endParaRPr/>
          </a:p>
        </p:txBody>
      </p:sp>
      <p:sp>
        <p:nvSpPr>
          <p:cNvPr id="350" name="Google Shape;350;p27"/>
          <p:cNvSpPr txBox="1"/>
          <p:nvPr/>
        </p:nvSpPr>
        <p:spPr>
          <a:xfrm>
            <a:off x="1403350" y="4967287"/>
            <a:ext cx="16065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心理利益</a:t>
            </a:r>
            <a:endParaRPr/>
          </a:p>
        </p:txBody>
      </p:sp>
      <p:sp>
        <p:nvSpPr>
          <p:cNvPr id="351" name="Google Shape;351;p27"/>
          <p:cNvSpPr txBox="1"/>
          <p:nvPr/>
        </p:nvSpPr>
        <p:spPr>
          <a:xfrm>
            <a:off x="1331912" y="3600450"/>
            <a:ext cx="6881812" cy="8858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2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做到了未必大幅加分，但只要有差錯，顧客知覺價值大幅滑落，容易造成嚴重不滿。 </a:t>
            </a:r>
            <a:endParaRPr/>
          </a:p>
        </p:txBody>
      </p:sp>
      <p:sp>
        <p:nvSpPr>
          <p:cNvPr id="352" name="Google Shape;352;p27"/>
          <p:cNvSpPr txBox="1"/>
          <p:nvPr/>
        </p:nvSpPr>
        <p:spPr>
          <a:xfrm>
            <a:off x="1331912" y="5516562"/>
            <a:ext cx="6911975" cy="8858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2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可以帶來相當高的顧客知覺價值；往往用來擬定企業的「價值主張」。 </a:t>
            </a:r>
            <a:endParaRPr/>
          </a:p>
        </p:txBody>
      </p:sp>
      <p:sp>
        <p:nvSpPr>
          <p:cNvPr id="353" name="Google Shape;353;p27"/>
          <p:cNvSpPr/>
          <p:nvPr/>
        </p:nvSpPr>
        <p:spPr>
          <a:xfrm rot="5400000">
            <a:off x="-366712" y="2538412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339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27"/>
          <p:cNvSpPr/>
          <p:nvPr/>
        </p:nvSpPr>
        <p:spPr>
          <a:xfrm rot="5400000">
            <a:off x="-366712" y="3881437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27"/>
          <p:cNvSpPr txBox="1"/>
          <p:nvPr/>
        </p:nvSpPr>
        <p:spPr>
          <a:xfrm>
            <a:off x="36512" y="4781550"/>
            <a:ext cx="503237" cy="10953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8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服務品質衡量的問題</a:t>
            </a:r>
            <a:endParaRPr/>
          </a:p>
        </p:txBody>
      </p:sp>
      <p:sp>
        <p:nvSpPr>
          <p:cNvPr id="361" name="Google Shape;361;p28"/>
          <p:cNvSpPr txBox="1">
            <a:spLocks noGrp="1"/>
          </p:cNvSpPr>
          <p:nvPr>
            <p:ph type="body" idx="1"/>
          </p:nvPr>
        </p:nvSpPr>
        <p:spPr>
          <a:xfrm>
            <a:off x="2987675" y="1981200"/>
            <a:ext cx="5318125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服務品質是由顧客來衡量的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顧客之衡量服務品質，不僅衡量服務本身而已，對服務過程也要加以衡量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服務品質是認知服務品質與期望服務品質之間的差距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服務品質要符合顧客的需求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設立品質標準以利服務品質之衡量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9" descr="圖15-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836612"/>
            <a:ext cx="7056437" cy="484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服務的意義</a:t>
            </a:r>
            <a:endParaRPr/>
          </a:p>
        </p:txBody>
      </p:sp>
      <p:sp>
        <p:nvSpPr>
          <p:cNvPr id="67" name="Google Shape;67;p3"/>
          <p:cNvSpPr txBox="1">
            <a:spLocks noGrp="1"/>
          </p:cNvSpPr>
          <p:nvPr>
            <p:ph type="body" idx="1"/>
          </p:nvPr>
        </p:nvSpPr>
        <p:spPr>
          <a:xfrm>
            <a:off x="2987675" y="1752600"/>
            <a:ext cx="5688012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服務，提供技術、專業、資訊、知識、設施、空間或時間給顧客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服務的四項本質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服務本身是一種無形的活動或過程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在提供服務之活動或過程中，服務提供者提供給顧客所需的技術、專業、資訊、知識、設施、空間或時間之各種組合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在提供服務之活動或過程中，服務提供者通常在為顧客處理某些事情或從事某些工作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服務的提供不會有所有權移轉的問題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0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DFKai-SB"/>
              <a:buNone/>
            </a:pPr>
            <a:r>
              <a:rPr lang="en-US" sz="2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PZB服務品質模式</a:t>
            </a:r>
            <a:endParaRPr/>
          </a:p>
        </p:txBody>
      </p:sp>
      <p:sp>
        <p:nvSpPr>
          <p:cNvPr id="372" name="Google Shape;372;p30"/>
          <p:cNvSpPr txBox="1">
            <a:spLocks noGrp="1"/>
          </p:cNvSpPr>
          <p:nvPr>
            <p:ph type="body" idx="1"/>
          </p:nvPr>
        </p:nvSpPr>
        <p:spPr>
          <a:xfrm>
            <a:off x="1763712" y="2085975"/>
            <a:ext cx="7272337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(PZB service quality model)：基本觀念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Noto Sans Symbols"/>
              <a:buNone/>
            </a:pPr>
            <a:endParaRPr sz="2800" b="1" i="0" u="none">
              <a:solidFill>
                <a:srgbClr val="0D0D0D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服務品質＝消費者認知的服務–期望的服務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認知的服務≧期望的服務，是</a:t>
            </a:r>
            <a:r>
              <a:rPr lang="en-US" sz="2600" b="1" i="0" u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正面</a:t>
            </a: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的品質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認知的服務＜期望的服務，是</a:t>
            </a:r>
            <a:r>
              <a:rPr lang="en-US" sz="2600" b="1" i="0" u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負面</a:t>
            </a: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的品質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以上的缺口，是由其他4個缺口所形成</a:t>
            </a:r>
            <a:endParaRPr/>
          </a:p>
        </p:txBody>
      </p:sp>
      <p:sp>
        <p:nvSpPr>
          <p:cNvPr id="373" name="Google Shape;373;p30"/>
          <p:cNvSpPr/>
          <p:nvPr/>
        </p:nvSpPr>
        <p:spPr>
          <a:xfrm rot="5400000">
            <a:off x="-366712" y="2538412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30"/>
          <p:cNvSpPr/>
          <p:nvPr/>
        </p:nvSpPr>
        <p:spPr>
          <a:xfrm rot="5400000">
            <a:off x="-366712" y="3881437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339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30"/>
          <p:cNvSpPr txBox="1"/>
          <p:nvPr/>
        </p:nvSpPr>
        <p:spPr>
          <a:xfrm rot="5400000">
            <a:off x="-442912" y="2289166"/>
            <a:ext cx="147320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mes New Roman"/>
              <a:buNone/>
            </a:pPr>
            <a:r>
              <a:rPr lang="en-US" sz="2000" b="0" i="0" u="none" dirty="0" err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知覺價值</a:t>
            </a:r>
            <a:endParaRPr dirty="0"/>
          </a:p>
        </p:txBody>
      </p:sp>
      <p:sp>
        <p:nvSpPr>
          <p:cNvPr id="376" name="Google Shape;376;p30"/>
          <p:cNvSpPr txBox="1"/>
          <p:nvPr/>
        </p:nvSpPr>
        <p:spPr>
          <a:xfrm rot="5400000">
            <a:off x="-432588" y="3730617"/>
            <a:ext cx="14097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服務品質</a:t>
            </a:r>
            <a:endParaRPr dirty="0"/>
          </a:p>
        </p:txBody>
      </p:sp>
      <p:sp>
        <p:nvSpPr>
          <p:cNvPr id="377" name="Google Shape;377;p30"/>
          <p:cNvSpPr txBox="1"/>
          <p:nvPr/>
        </p:nvSpPr>
        <p:spPr>
          <a:xfrm>
            <a:off x="36512" y="4781550"/>
            <a:ext cx="503237" cy="10953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30"/>
          <p:cNvSpPr txBox="1"/>
          <p:nvPr/>
        </p:nvSpPr>
        <p:spPr>
          <a:xfrm rot="5400000">
            <a:off x="-402434" y="5257793"/>
            <a:ext cx="140970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mes New Roman"/>
              <a:buNone/>
            </a:pPr>
            <a:r>
              <a:rPr lang="en-US" sz="2000" b="0" i="0" u="none" dirty="0" err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顧客滿意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1" descr="圖15-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457200"/>
            <a:ext cx="6629400" cy="6021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32" descr="圖15-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674812"/>
            <a:ext cx="8305800" cy="3354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33" descr="表15-5-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219200"/>
            <a:ext cx="8305800" cy="415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4"/>
          <p:cNvGrpSpPr/>
          <p:nvPr/>
        </p:nvGrpSpPr>
        <p:grpSpPr>
          <a:xfrm>
            <a:off x="1020762" y="1052512"/>
            <a:ext cx="7683500" cy="4176712"/>
            <a:chOff x="209" y="537"/>
            <a:chExt cx="5311" cy="2631"/>
          </a:xfrm>
        </p:grpSpPr>
        <p:pic>
          <p:nvPicPr>
            <p:cNvPr id="399" name="Google Shape;399;p34" descr="表15-5-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9" y="537"/>
              <a:ext cx="5232" cy="1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34" descr="表15-5-品質構面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8" y="899"/>
              <a:ext cx="5232" cy="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34" descr="表15-5-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88" y="1139"/>
              <a:ext cx="5184" cy="202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35" descr="表15-5-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165225"/>
            <a:ext cx="8229600" cy="26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5" descr="表15-5-品質構面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427162"/>
            <a:ext cx="8229600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5" descr="表15-5-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1828800"/>
            <a:ext cx="8229600" cy="289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36" descr="表15-5-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165225"/>
            <a:ext cx="8229600" cy="26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6" descr="表15-5-品質構面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427162"/>
            <a:ext cx="8229600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6" descr="表15-5-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1828800"/>
            <a:ext cx="8229600" cy="278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37" descr="表15-5-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169987"/>
            <a:ext cx="80772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7" descr="表15-5-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1447800"/>
            <a:ext cx="8305800" cy="354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8"/>
          <p:cNvSpPr txBox="1">
            <a:spLocks noGrp="1"/>
          </p:cNvSpPr>
          <p:nvPr>
            <p:ph type="title"/>
          </p:nvPr>
        </p:nvSpPr>
        <p:spPr>
          <a:xfrm>
            <a:off x="1547812" y="609600"/>
            <a:ext cx="69865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品質衡量項目、品質構面及整體SERVQUAL點數之計算</a:t>
            </a:r>
            <a:endParaRPr/>
          </a:p>
        </p:txBody>
      </p:sp>
      <p:sp>
        <p:nvSpPr>
          <p:cNvPr id="427" name="Google Shape;427;p38"/>
          <p:cNvSpPr txBox="1">
            <a:spLocks noGrp="1"/>
          </p:cNvSpPr>
          <p:nvPr>
            <p:ph type="body" idx="1"/>
          </p:nvPr>
        </p:nvSpPr>
        <p:spPr>
          <a:xfrm>
            <a:off x="2268537" y="2057400"/>
            <a:ext cx="6265862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品質衡量項目SERVQUAL點數。對於每個品質衡量項目的每位問卷回覆之SERVQUAL點數相加後，再除以總問卷回覆數，即得每個品質衡量項目的SERVQUAL(平均)點數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品質構面SERVQUAL點數。將每個品質衡量項目SERVQUAL(平均)點數相加後，再除以總品質衡量項目數，即得每個品質構面SERVQUAL(平均)點數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9"/>
          <p:cNvSpPr txBox="1">
            <a:spLocks noGrp="1"/>
          </p:cNvSpPr>
          <p:nvPr>
            <p:ph type="title"/>
          </p:nvPr>
        </p:nvSpPr>
        <p:spPr>
          <a:xfrm>
            <a:off x="1476375" y="609600"/>
            <a:ext cx="70580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品質衡量項目、品質構面及整體SERVQUAL點數之計算</a:t>
            </a:r>
            <a:endParaRPr/>
          </a:p>
        </p:txBody>
      </p:sp>
      <p:sp>
        <p:nvSpPr>
          <p:cNvPr id="433" name="Google Shape;433;p39"/>
          <p:cNvSpPr txBox="1">
            <a:spLocks noGrp="1"/>
          </p:cNvSpPr>
          <p:nvPr>
            <p:ph type="body" idx="1"/>
          </p:nvPr>
        </p:nvSpPr>
        <p:spPr>
          <a:xfrm>
            <a:off x="3276600" y="2057400"/>
            <a:ext cx="5105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整體SERVQUAL點數。將每個品質SERVQUAL(平均)點數相加後，再除以總品質構面數，即得整體SERVQUAL(平均)點數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2730500" y="315912"/>
            <a:ext cx="56832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服務的特性    </a:t>
            </a:r>
            <a:r>
              <a:rPr lang="en-US" sz="2800" b="0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【 1/2 】</a:t>
            </a:r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2700337" y="1628775"/>
            <a:ext cx="6192837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服務是無形的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服務是無法儲存的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服務的提供與消費兩者不可分割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服務的變異性大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服務是勞力密集的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服務人員對服務品質具有決定性影響力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服務之生產過程中，往往顧客也參與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0"/>
          <p:cNvSpPr txBox="1">
            <a:spLocks noGrp="1"/>
          </p:cNvSpPr>
          <p:nvPr>
            <p:ph type="title"/>
          </p:nvPr>
        </p:nvSpPr>
        <p:spPr>
          <a:xfrm>
            <a:off x="1763712" y="333375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服務品質之管制</a:t>
            </a:r>
            <a:r>
              <a:rPr lang="en-US" sz="2800" b="0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【 1/3 】</a:t>
            </a:r>
            <a:endParaRPr/>
          </a:p>
        </p:txBody>
      </p:sp>
      <p:sp>
        <p:nvSpPr>
          <p:cNvPr id="439" name="Google Shape;439;p40"/>
          <p:cNvSpPr txBox="1">
            <a:spLocks noGrp="1"/>
          </p:cNvSpPr>
          <p:nvPr>
            <p:ph type="body" idx="1"/>
          </p:nvPr>
        </p:nvSpPr>
        <p:spPr>
          <a:xfrm>
            <a:off x="2700337" y="1412875"/>
            <a:ext cx="5605462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缺口1的消除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充分瞭解顧客的需求與期望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提高服務提供者的業務人員、服務人員、管理人員之溝通能力，耐心傾聽顧客的訴求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對顧客提出的要求或訴求，應快速回應，以做到妥善服務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全面加強服務人員的儀態、禮貌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缺口2的消除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設計服務標準，並查核顧客的要求，讓顧客確認此服務標準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在提供服務時，在管制點檢核所提供的服務是否符合所設計的品質標準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服務作業流程也應標準化，也應加以檢核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1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服務品質之管制</a:t>
            </a:r>
            <a:r>
              <a:rPr lang="en-US" sz="2800" b="0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【 2/3 】</a:t>
            </a:r>
            <a:endParaRPr/>
          </a:p>
        </p:txBody>
      </p:sp>
      <p:sp>
        <p:nvSpPr>
          <p:cNvPr id="445" name="Google Shape;445;p41"/>
          <p:cNvSpPr txBox="1">
            <a:spLocks noGrp="1"/>
          </p:cNvSpPr>
          <p:nvPr>
            <p:ph type="body" idx="1"/>
          </p:nvPr>
        </p:nvSpPr>
        <p:spPr>
          <a:xfrm>
            <a:off x="2987675" y="1981200"/>
            <a:ext cx="5318125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缺口3的消除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服務流程及服務作業標準化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標準化後應預留彈性，才能符合顧客不同的要求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加強訓練服務人員的服務態度及應變能力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對員工適當授權，讓員工有權力做好服務工作，而為顧客解決問題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缺口4的消除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不做不實的廣告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不要對顧客承諾做不到的事情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對員工要有所規範，授權要明確，以防止員工對顧客過度的承諾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2"/>
          <p:cNvSpPr txBox="1">
            <a:spLocks noGrp="1"/>
          </p:cNvSpPr>
          <p:nvPr>
            <p:ph type="title"/>
          </p:nvPr>
        </p:nvSpPr>
        <p:spPr>
          <a:xfrm>
            <a:off x="1692275" y="404812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服務品質之管制</a:t>
            </a:r>
            <a:r>
              <a:rPr lang="en-US" sz="2800" b="0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【 3/3 】</a:t>
            </a:r>
            <a:endParaRPr/>
          </a:p>
        </p:txBody>
      </p:sp>
      <p:sp>
        <p:nvSpPr>
          <p:cNvPr id="451" name="Google Shape;451;p42"/>
          <p:cNvSpPr txBox="1">
            <a:spLocks noGrp="1"/>
          </p:cNvSpPr>
          <p:nvPr>
            <p:ph type="body" idx="1"/>
          </p:nvPr>
        </p:nvSpPr>
        <p:spPr>
          <a:xfrm>
            <a:off x="2987675" y="1628775"/>
            <a:ext cx="5318125" cy="461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缺口5的消除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將缺口1、缺口2、缺口3、缺口4加以消除，則缺口5自然會減少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定期調查顧客需求與期望，以徹底瞭解顧客的需求與期望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瞭解顧客多樣化的需求與期望後，在服務提供上、品質標準與服務流程的改進上應有所強化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3"/>
          <p:cNvSpPr txBox="1"/>
          <p:nvPr/>
        </p:nvSpPr>
        <p:spPr>
          <a:xfrm>
            <a:off x="1547812" y="4149725"/>
            <a:ext cx="44513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以下的表格，分數越高代表越好</a:t>
            </a:r>
            <a:endParaRPr/>
          </a:p>
        </p:txBody>
      </p:sp>
      <p:sp>
        <p:nvSpPr>
          <p:cNvPr id="457" name="Google Shape;457;p43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二、服務品質 </a:t>
            </a:r>
            <a:r>
              <a:rPr lang="en-US" sz="2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4/8</a:t>
            </a:r>
            <a:endParaRPr/>
          </a:p>
        </p:txBody>
      </p:sp>
      <p:sp>
        <p:nvSpPr>
          <p:cNvPr id="458" name="Google Shape;458;p43"/>
          <p:cNvSpPr txBox="1">
            <a:spLocks noGrp="1"/>
          </p:cNvSpPr>
          <p:nvPr>
            <p:ph type="body" idx="1"/>
          </p:nvPr>
        </p:nvSpPr>
        <p:spPr>
          <a:xfrm>
            <a:off x="1763712" y="1550987"/>
            <a:ext cx="5592762" cy="245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PZB服務品質模式：盲點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難以在購買前衡量期望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顧客可能無法確知期望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因差值而產生</a:t>
            </a:r>
            <a:r>
              <a:rPr lang="en-US" sz="2600" b="1" i="0" u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比較的謬誤</a:t>
            </a:r>
            <a:endParaRPr/>
          </a:p>
        </p:txBody>
      </p:sp>
      <p:graphicFrame>
        <p:nvGraphicFramePr>
          <p:cNvPr id="459" name="Google Shape;459;p43"/>
          <p:cNvGraphicFramePr/>
          <p:nvPr/>
        </p:nvGraphicFramePr>
        <p:xfrm>
          <a:off x="1989137" y="4089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{3A932FFE-FC8F-4DBB-8F25-BF6D343D0253}</a:tableStyleId>
              </a:tblPr>
              <a:tblGrid>
                <a:gridCol w="21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項目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A銀行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B銀行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期望服務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認知服務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認知 - 期望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根據PZB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正面品質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負面品質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60" name="Google Shape;460;p43"/>
          <p:cNvGrpSpPr/>
          <p:nvPr/>
        </p:nvGrpSpPr>
        <p:grpSpPr>
          <a:xfrm>
            <a:off x="2484437" y="2349500"/>
            <a:ext cx="5976937" cy="1465278"/>
            <a:chOff x="1565" y="1480"/>
            <a:chExt cx="3765" cy="923"/>
          </a:xfrm>
        </p:grpSpPr>
        <p:sp>
          <p:nvSpPr>
            <p:cNvPr id="461" name="Google Shape;461;p43"/>
            <p:cNvSpPr txBox="1"/>
            <p:nvPr/>
          </p:nvSpPr>
          <p:spPr>
            <a:xfrm>
              <a:off x="1565" y="1480"/>
              <a:ext cx="3765" cy="524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根據PZB，A的品質比B好。但消費者所認知到的服務，B是5，A是3，B應是優於A。</a:t>
              </a:r>
              <a:endParaRPr/>
            </a:p>
          </p:txBody>
        </p:sp>
        <p:sp>
          <p:nvSpPr>
            <p:cNvPr id="462" name="Google Shape;462;p43"/>
            <p:cNvSpPr/>
            <p:nvPr/>
          </p:nvSpPr>
          <p:spPr>
            <a:xfrm rot="-3360000">
              <a:off x="3402" y="2092"/>
              <a:ext cx="408" cy="182"/>
            </a:xfrm>
            <a:prstGeom prst="curvedUp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63" name="Google Shape;463;p43"/>
          <p:cNvSpPr/>
          <p:nvPr/>
        </p:nvSpPr>
        <p:spPr>
          <a:xfrm rot="5400000">
            <a:off x="-366712" y="2538412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4" name="Google Shape;464;p43"/>
          <p:cNvSpPr txBox="1"/>
          <p:nvPr/>
        </p:nvSpPr>
        <p:spPr>
          <a:xfrm>
            <a:off x="36512" y="4781550"/>
            <a:ext cx="503237" cy="10953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4"/>
          <p:cNvSpPr txBox="1">
            <a:spLocks noGrp="1"/>
          </p:cNvSpPr>
          <p:nvPr>
            <p:ph type="title"/>
          </p:nvPr>
        </p:nvSpPr>
        <p:spPr>
          <a:xfrm>
            <a:off x="1835150" y="404812"/>
            <a:ext cx="66913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顧客滿意度</a:t>
            </a:r>
            <a:endParaRPr/>
          </a:p>
        </p:txBody>
      </p:sp>
      <p:sp>
        <p:nvSpPr>
          <p:cNvPr id="470" name="Google Shape;470;p44"/>
          <p:cNvSpPr txBox="1">
            <a:spLocks noGrp="1"/>
          </p:cNvSpPr>
          <p:nvPr>
            <p:ph type="body" idx="1"/>
          </p:nvPr>
        </p:nvSpPr>
        <p:spPr>
          <a:xfrm>
            <a:off x="2916237" y="1700212"/>
            <a:ext cx="5318125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顧客滿意，顧客某一些時點購買產品或服務後，對所獲得的價值或績效與購買前期望產生差異或不一致的反應而言。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顧客滿意度通常受下列四個構面的影響：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價值或績效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期望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差異或不一致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滿意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5"/>
          <p:cNvSpPr txBox="1">
            <a:spLocks noGrp="1"/>
          </p:cNvSpPr>
          <p:nvPr>
            <p:ph type="title"/>
          </p:nvPr>
        </p:nvSpPr>
        <p:spPr>
          <a:xfrm>
            <a:off x="1627187" y="314325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顧客滿意度</a:t>
            </a:r>
            <a:endParaRPr/>
          </a:p>
        </p:txBody>
      </p:sp>
      <p:sp>
        <p:nvSpPr>
          <p:cNvPr id="476" name="Google Shape;476;p45"/>
          <p:cNvSpPr txBox="1"/>
          <p:nvPr/>
        </p:nvSpPr>
        <p:spPr>
          <a:xfrm>
            <a:off x="4232275" y="6067425"/>
            <a:ext cx="1708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顧客滿意度</a:t>
            </a:r>
            <a:endParaRPr/>
          </a:p>
        </p:txBody>
      </p:sp>
      <p:sp>
        <p:nvSpPr>
          <p:cNvPr id="477" name="Google Shape;477;p45"/>
          <p:cNvSpPr txBox="1"/>
          <p:nvPr/>
        </p:nvSpPr>
        <p:spPr>
          <a:xfrm>
            <a:off x="900112" y="2946400"/>
            <a:ext cx="576262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顧客忠誠度</a:t>
            </a:r>
            <a:endParaRPr/>
          </a:p>
        </p:txBody>
      </p:sp>
      <p:cxnSp>
        <p:nvCxnSpPr>
          <p:cNvPr id="478" name="Google Shape;478;p45"/>
          <p:cNvCxnSpPr/>
          <p:nvPr/>
        </p:nvCxnSpPr>
        <p:spPr>
          <a:xfrm>
            <a:off x="1979612" y="2466975"/>
            <a:ext cx="0" cy="28082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9" name="Google Shape;479;p45"/>
          <p:cNvCxnSpPr/>
          <p:nvPr/>
        </p:nvCxnSpPr>
        <p:spPr>
          <a:xfrm>
            <a:off x="1979612" y="5275262"/>
            <a:ext cx="6337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80" name="Google Shape;480;p45"/>
          <p:cNvSpPr txBox="1"/>
          <p:nvPr/>
        </p:nvSpPr>
        <p:spPr>
          <a:xfrm>
            <a:off x="1490662" y="4843462"/>
            <a:ext cx="488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低</a:t>
            </a:r>
            <a:endParaRPr/>
          </a:p>
        </p:txBody>
      </p:sp>
      <p:sp>
        <p:nvSpPr>
          <p:cNvPr id="481" name="Google Shape;481;p45"/>
          <p:cNvSpPr txBox="1"/>
          <p:nvPr/>
        </p:nvSpPr>
        <p:spPr>
          <a:xfrm>
            <a:off x="1490662" y="2370137"/>
            <a:ext cx="488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高</a:t>
            </a:r>
            <a:endParaRPr/>
          </a:p>
        </p:txBody>
      </p:sp>
      <p:sp>
        <p:nvSpPr>
          <p:cNvPr id="482" name="Google Shape;482;p45"/>
          <p:cNvSpPr txBox="1"/>
          <p:nvPr/>
        </p:nvSpPr>
        <p:spPr>
          <a:xfrm>
            <a:off x="1922462" y="5322887"/>
            <a:ext cx="14033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非常不滿</a:t>
            </a:r>
            <a:endParaRPr/>
          </a:p>
        </p:txBody>
      </p:sp>
      <p:sp>
        <p:nvSpPr>
          <p:cNvPr id="483" name="Google Shape;483;p45"/>
          <p:cNvSpPr txBox="1"/>
          <p:nvPr/>
        </p:nvSpPr>
        <p:spPr>
          <a:xfrm>
            <a:off x="7489825" y="5348287"/>
            <a:ext cx="14033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非常滿意</a:t>
            </a:r>
            <a:endParaRPr/>
          </a:p>
        </p:txBody>
      </p:sp>
      <p:sp>
        <p:nvSpPr>
          <p:cNvPr id="484" name="Google Shape;484;p45"/>
          <p:cNvSpPr/>
          <p:nvPr/>
        </p:nvSpPr>
        <p:spPr>
          <a:xfrm>
            <a:off x="1979612" y="2611437"/>
            <a:ext cx="5832475" cy="2663825"/>
          </a:xfrm>
          <a:custGeom>
            <a:avLst/>
            <a:gdLst/>
            <a:ahLst/>
            <a:cxnLst/>
            <a:rect l="l" t="t" r="r" b="b"/>
            <a:pathLst>
              <a:path w="3674" h="1678" extrusionOk="0">
                <a:moveTo>
                  <a:pt x="0" y="1678"/>
                </a:moveTo>
                <a:cubicBezTo>
                  <a:pt x="608" y="1659"/>
                  <a:pt x="1217" y="1640"/>
                  <a:pt x="1678" y="1542"/>
                </a:cubicBezTo>
                <a:cubicBezTo>
                  <a:pt x="2139" y="1444"/>
                  <a:pt x="2434" y="1346"/>
                  <a:pt x="2767" y="1089"/>
                </a:cubicBezTo>
                <a:cubicBezTo>
                  <a:pt x="3100" y="832"/>
                  <a:pt x="3387" y="416"/>
                  <a:pt x="3674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85" name="Google Shape;485;p45"/>
          <p:cNvGrpSpPr/>
          <p:nvPr/>
        </p:nvGrpSpPr>
        <p:grpSpPr>
          <a:xfrm>
            <a:off x="6011862" y="4025900"/>
            <a:ext cx="1403350" cy="2046287"/>
            <a:chOff x="3787" y="2296"/>
            <a:chExt cx="884" cy="1289"/>
          </a:xfrm>
        </p:grpSpPr>
        <p:cxnSp>
          <p:nvCxnSpPr>
            <p:cNvPr id="486" name="Google Shape;486;p45"/>
            <p:cNvCxnSpPr/>
            <p:nvPr/>
          </p:nvCxnSpPr>
          <p:spPr>
            <a:xfrm>
              <a:off x="4241" y="2296"/>
              <a:ext cx="0" cy="771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87" name="Google Shape;487;p45"/>
            <p:cNvSpPr txBox="1"/>
            <p:nvPr/>
          </p:nvSpPr>
          <p:spPr>
            <a:xfrm>
              <a:off x="3787" y="3067"/>
              <a:ext cx="884" cy="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高度忠誠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轉捩點</a:t>
              </a:r>
              <a:endParaRPr/>
            </a:p>
          </p:txBody>
        </p:sp>
      </p:grpSp>
      <p:sp>
        <p:nvSpPr>
          <p:cNvPr id="488" name="Google Shape;488;p45"/>
          <p:cNvSpPr txBox="1"/>
          <p:nvPr/>
        </p:nvSpPr>
        <p:spPr>
          <a:xfrm>
            <a:off x="2268537" y="1457325"/>
            <a:ext cx="5040312" cy="12827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2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顧客滿意度與顧客忠誠度並</a:t>
            </a:r>
            <a:r>
              <a:rPr lang="en-US" sz="26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沒有</a:t>
            </a:r>
            <a:r>
              <a:rPr lang="en-US" sz="2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等比例的關係。</a:t>
            </a:r>
            <a:r>
              <a:rPr lang="en-US" sz="26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滿意度到達某個強度時，忠誠度才會大幅攀升。</a:t>
            </a:r>
            <a:r>
              <a:rPr lang="en-US" sz="2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489" name="Google Shape;489;p45"/>
          <p:cNvSpPr/>
          <p:nvPr/>
        </p:nvSpPr>
        <p:spPr>
          <a:xfrm rot="5400000">
            <a:off x="-366712" y="2538412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0" name="Google Shape;490;p45"/>
          <p:cNvSpPr/>
          <p:nvPr/>
        </p:nvSpPr>
        <p:spPr>
          <a:xfrm rot="5400000">
            <a:off x="-366712" y="3881437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6"/>
          <p:cNvSpPr txBox="1">
            <a:spLocks noGrp="1"/>
          </p:cNvSpPr>
          <p:nvPr>
            <p:ph type="title"/>
          </p:nvPr>
        </p:nvSpPr>
        <p:spPr>
          <a:xfrm>
            <a:off x="1943100" y="620712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顧客滿意度</a:t>
            </a:r>
            <a:endParaRPr/>
          </a:p>
        </p:txBody>
      </p:sp>
      <p:sp>
        <p:nvSpPr>
          <p:cNvPr id="496" name="Google Shape;496;p46"/>
          <p:cNvSpPr txBox="1">
            <a:spLocks noGrp="1"/>
          </p:cNvSpPr>
          <p:nvPr>
            <p:ph type="body" idx="1"/>
          </p:nvPr>
        </p:nvSpPr>
        <p:spPr>
          <a:xfrm>
            <a:off x="2051050" y="1752600"/>
            <a:ext cx="6697662" cy="182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滿意度的形成：期望落差模式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決定於產品表現與期望的比較結果</a:t>
            </a:r>
            <a:endParaRPr/>
          </a:p>
        </p:txBody>
      </p:sp>
      <p:cxnSp>
        <p:nvCxnSpPr>
          <p:cNvPr id="497" name="Google Shape;497;p46"/>
          <p:cNvCxnSpPr/>
          <p:nvPr/>
        </p:nvCxnSpPr>
        <p:spPr>
          <a:xfrm>
            <a:off x="1187450" y="4691062"/>
            <a:ext cx="395922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98" name="Google Shape;498;p46"/>
          <p:cNvSpPr txBox="1"/>
          <p:nvPr/>
        </p:nvSpPr>
        <p:spPr>
          <a:xfrm>
            <a:off x="5146675" y="4364037"/>
            <a:ext cx="844550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期望</a:t>
            </a:r>
            <a:endParaRPr/>
          </a:p>
        </p:txBody>
      </p:sp>
      <p:cxnSp>
        <p:nvCxnSpPr>
          <p:cNvPr id="499" name="Google Shape;499;p46"/>
          <p:cNvCxnSpPr/>
          <p:nvPr/>
        </p:nvCxnSpPr>
        <p:spPr>
          <a:xfrm>
            <a:off x="1187450" y="5410200"/>
            <a:ext cx="3959225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00" name="Google Shape;500;p46"/>
          <p:cNvSpPr txBox="1"/>
          <p:nvPr/>
        </p:nvSpPr>
        <p:spPr>
          <a:xfrm>
            <a:off x="5146675" y="5084762"/>
            <a:ext cx="3486150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Verdana"/>
              <a:buNone/>
            </a:pPr>
            <a:r>
              <a:rPr lang="en-US" sz="2600" b="0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表現低於預期，</a:t>
            </a:r>
            <a:r>
              <a:rPr lang="en-US" sz="2600" b="1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不滿意</a:t>
            </a:r>
            <a:endParaRPr/>
          </a:p>
        </p:txBody>
      </p:sp>
      <p:cxnSp>
        <p:nvCxnSpPr>
          <p:cNvPr id="501" name="Google Shape;501;p46"/>
          <p:cNvCxnSpPr/>
          <p:nvPr/>
        </p:nvCxnSpPr>
        <p:spPr>
          <a:xfrm>
            <a:off x="1187450" y="3970337"/>
            <a:ext cx="3959225" cy="0"/>
          </a:xfrm>
          <a:prstGeom prst="straightConnector1">
            <a:avLst/>
          </a:prstGeom>
          <a:noFill/>
          <a:ln w="9525" cap="flat" cmpd="sng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02" name="Google Shape;502;p46"/>
          <p:cNvSpPr txBox="1"/>
          <p:nvPr/>
        </p:nvSpPr>
        <p:spPr>
          <a:xfrm>
            <a:off x="5146675" y="3644900"/>
            <a:ext cx="3155950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600"/>
              <a:buFont typeface="Verdana"/>
              <a:buNone/>
            </a:pPr>
            <a:r>
              <a:rPr lang="en-US" sz="2600" b="0" i="0" u="none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rPr>
              <a:t>表現超過預期，</a:t>
            </a:r>
            <a:r>
              <a:rPr lang="en-US" sz="2600" b="1" i="0" u="none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rPr>
              <a:t>滿意</a:t>
            </a:r>
            <a:endParaRPr/>
          </a:p>
        </p:txBody>
      </p:sp>
      <p:sp>
        <p:nvSpPr>
          <p:cNvPr id="503" name="Google Shape;503;p46"/>
          <p:cNvSpPr/>
          <p:nvPr/>
        </p:nvSpPr>
        <p:spPr>
          <a:xfrm rot="5400000">
            <a:off x="-366712" y="2538412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4" name="Google Shape;504;p46"/>
          <p:cNvSpPr/>
          <p:nvPr/>
        </p:nvSpPr>
        <p:spPr>
          <a:xfrm rot="5400000">
            <a:off x="-366712" y="3881437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7"/>
          <p:cNvSpPr txBox="1"/>
          <p:nvPr/>
        </p:nvSpPr>
        <p:spPr>
          <a:xfrm>
            <a:off x="663575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顧客滿意度</a:t>
            </a:r>
            <a:endParaRPr/>
          </a:p>
        </p:txBody>
      </p:sp>
      <p:sp>
        <p:nvSpPr>
          <p:cNvPr id="510" name="Google Shape;510;p47"/>
          <p:cNvSpPr txBox="1"/>
          <p:nvPr/>
        </p:nvSpPr>
        <p:spPr>
          <a:xfrm>
            <a:off x="2195512" y="1752600"/>
            <a:ext cx="6624637" cy="2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Noto Sans Symbols"/>
              <a:buChar char="⇨"/>
            </a:pPr>
            <a:r>
              <a:rPr lang="en-US" sz="32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顧客滿意度的追縱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 strike="noStrike" cap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顧客滿意度調查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DFKai-SB"/>
              <a:buChar char="•"/>
            </a:pPr>
            <a:r>
              <a:rPr lang="en-US" sz="2400" b="0" i="0" u="none" strike="noStrike" cap="none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藉由問卷定期衡量顧客滿意度</a:t>
            </a:r>
            <a:endParaRPr/>
          </a:p>
        </p:txBody>
      </p:sp>
      <p:sp>
        <p:nvSpPr>
          <p:cNvPr id="511" name="Google Shape;511;p47"/>
          <p:cNvSpPr txBox="1"/>
          <p:nvPr/>
        </p:nvSpPr>
        <p:spPr>
          <a:xfrm>
            <a:off x="1476375" y="3573462"/>
            <a:ext cx="7343775" cy="187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神秘訪客</a:t>
            </a:r>
            <a:endParaRPr/>
          </a:p>
          <a:p>
            <a:pPr marL="1143000" marR="0" lvl="2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調查人員佯裝成顧客，瞭解服務品質及現場</a:t>
            </a:r>
            <a:endParaRPr/>
          </a:p>
        </p:txBody>
      </p:sp>
      <p:pic>
        <p:nvPicPr>
          <p:cNvPr id="512" name="Google Shape;512;p47" descr="detective_f_s"/>
          <p:cNvPicPr preferRelativeResize="0"/>
          <p:nvPr/>
        </p:nvPicPr>
        <p:blipFill rotWithShape="1">
          <a:blip r:embed="rId3">
            <a:alphaModFix/>
          </a:blip>
          <a:srcRect l="18888" r="30693"/>
          <a:stretch/>
        </p:blipFill>
        <p:spPr>
          <a:xfrm>
            <a:off x="7667625" y="4797425"/>
            <a:ext cx="908050" cy="17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8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顧客滿意度</a:t>
            </a:r>
            <a:r>
              <a:rPr lang="en-US" sz="40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/>
          </a:p>
        </p:txBody>
      </p:sp>
      <p:sp>
        <p:nvSpPr>
          <p:cNvPr id="518" name="Google Shape;518;p48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181975" cy="138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滿意度的形成：期望落差模式</a:t>
            </a:r>
            <a:endParaRPr/>
          </a:p>
        </p:txBody>
      </p:sp>
      <p:sp>
        <p:nvSpPr>
          <p:cNvPr id="519" name="Google Shape;519;p48"/>
          <p:cNvSpPr txBox="1"/>
          <p:nvPr/>
        </p:nvSpPr>
        <p:spPr>
          <a:xfrm>
            <a:off x="827087" y="2890837"/>
            <a:ext cx="7921625" cy="2613025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63500" dist="143684" dir="8100000">
              <a:schemeClr val="accent2">
                <a:alpha val="49803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提升顧客滿意度</a:t>
            </a:r>
            <a:endParaRPr/>
          </a:p>
          <a:p>
            <a:pPr marL="0" marR="0" lvl="0" indent="-16510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進行顧客期望管理，塑造合理期待或預告表現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如：導遊預告「到萬里長城會人擠人，秩序混亂」</a:t>
            </a:r>
            <a:endParaRPr/>
          </a:p>
          <a:p>
            <a:pPr marL="0" marR="0" lvl="0" indent="-16510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慎選顧客或有效搭配顧客與產品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如：電影分級、英語補習班針對不同的人士開班</a:t>
            </a:r>
            <a:endParaRPr/>
          </a:p>
        </p:txBody>
      </p:sp>
      <p:sp>
        <p:nvSpPr>
          <p:cNvPr id="520" name="Google Shape;520;p48"/>
          <p:cNvSpPr/>
          <p:nvPr/>
        </p:nvSpPr>
        <p:spPr>
          <a:xfrm rot="5400000">
            <a:off x="-366712" y="2538412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1" name="Google Shape;521;p48"/>
          <p:cNvSpPr/>
          <p:nvPr/>
        </p:nvSpPr>
        <p:spPr>
          <a:xfrm rot="5400000">
            <a:off x="-366712" y="3881437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9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顧客滿意度</a:t>
            </a:r>
            <a:endParaRPr/>
          </a:p>
        </p:txBody>
      </p:sp>
      <p:sp>
        <p:nvSpPr>
          <p:cNvPr id="527" name="Google Shape;527;p49"/>
          <p:cNvSpPr txBox="1">
            <a:spLocks noGrp="1"/>
          </p:cNvSpPr>
          <p:nvPr>
            <p:ph type="body" idx="1"/>
          </p:nvPr>
        </p:nvSpPr>
        <p:spPr>
          <a:xfrm>
            <a:off x="663575" y="1600200"/>
            <a:ext cx="8229600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滿意度的形成：歸因理論</a:t>
            </a:r>
            <a:endParaRPr/>
          </a:p>
        </p:txBody>
      </p:sp>
      <p:sp>
        <p:nvSpPr>
          <p:cNvPr id="528" name="Google Shape;528;p49"/>
          <p:cNvSpPr txBox="1"/>
          <p:nvPr/>
        </p:nvSpPr>
        <p:spPr>
          <a:xfrm>
            <a:off x="1404937" y="2636837"/>
            <a:ext cx="18716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原因歸屬</a:t>
            </a:r>
            <a:endParaRPr/>
          </a:p>
        </p:txBody>
      </p:sp>
      <p:sp>
        <p:nvSpPr>
          <p:cNvPr id="529" name="Google Shape;529;p49"/>
          <p:cNvSpPr txBox="1"/>
          <p:nvPr/>
        </p:nvSpPr>
        <p:spPr>
          <a:xfrm>
            <a:off x="3132137" y="2636837"/>
            <a:ext cx="4319587" cy="48895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63500" dist="107763" dir="810000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None/>
            </a:pPr>
            <a:r>
              <a:rPr lang="en-US" sz="2600" b="0" i="0" u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醫生延誤看診是誰造成的?</a:t>
            </a:r>
            <a:endParaRPr/>
          </a:p>
        </p:txBody>
      </p:sp>
      <p:sp>
        <p:nvSpPr>
          <p:cNvPr id="530" name="Google Shape;530;p49"/>
          <p:cNvSpPr txBox="1"/>
          <p:nvPr/>
        </p:nvSpPr>
        <p:spPr>
          <a:xfrm>
            <a:off x="1404937" y="3357562"/>
            <a:ext cx="18002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可控制性</a:t>
            </a:r>
            <a:endParaRPr/>
          </a:p>
        </p:txBody>
      </p:sp>
      <p:sp>
        <p:nvSpPr>
          <p:cNvPr id="531" name="Google Shape;531;p49"/>
          <p:cNvSpPr txBox="1"/>
          <p:nvPr/>
        </p:nvSpPr>
        <p:spPr>
          <a:xfrm>
            <a:off x="1404937" y="4076700"/>
            <a:ext cx="1584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穩定性</a:t>
            </a:r>
            <a:endParaRPr/>
          </a:p>
        </p:txBody>
      </p:sp>
      <p:sp>
        <p:nvSpPr>
          <p:cNvPr id="532" name="Google Shape;532;p49"/>
          <p:cNvSpPr txBox="1"/>
          <p:nvPr/>
        </p:nvSpPr>
        <p:spPr>
          <a:xfrm>
            <a:off x="3132137" y="3357562"/>
            <a:ext cx="4319587" cy="48895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63500" dist="107763" dir="810000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None/>
            </a:pPr>
            <a:r>
              <a:rPr lang="en-US" sz="2600" b="0" i="0" u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醫生延誤看診是可避免的嗎?</a:t>
            </a:r>
            <a:endParaRPr/>
          </a:p>
        </p:txBody>
      </p:sp>
      <p:sp>
        <p:nvSpPr>
          <p:cNvPr id="533" name="Google Shape;533;p49"/>
          <p:cNvSpPr txBox="1"/>
          <p:nvPr/>
        </p:nvSpPr>
        <p:spPr>
          <a:xfrm>
            <a:off x="3132137" y="4076700"/>
            <a:ext cx="4321175" cy="48895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63500" dist="107763" dir="810000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None/>
            </a:pPr>
            <a:r>
              <a:rPr lang="en-US" sz="2600" b="0" i="0" u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醫生延誤看診經常發生嗎?</a:t>
            </a:r>
            <a:endParaRPr/>
          </a:p>
        </p:txBody>
      </p:sp>
      <p:sp>
        <p:nvSpPr>
          <p:cNvPr id="534" name="Google Shape;534;p49"/>
          <p:cNvSpPr/>
          <p:nvPr/>
        </p:nvSpPr>
        <p:spPr>
          <a:xfrm>
            <a:off x="1117600" y="2852737"/>
            <a:ext cx="285750" cy="1512887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5" name="Google Shape;535;p49"/>
          <p:cNvSpPr txBox="1"/>
          <p:nvPr/>
        </p:nvSpPr>
        <p:spPr>
          <a:xfrm>
            <a:off x="1403350" y="5013325"/>
            <a:ext cx="62293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這三個歸因的因素影響消費者滿意度。</a:t>
            </a:r>
            <a:endParaRPr/>
          </a:p>
        </p:txBody>
      </p:sp>
      <p:sp>
        <p:nvSpPr>
          <p:cNvPr id="536" name="Google Shape;536;p49"/>
          <p:cNvSpPr/>
          <p:nvPr/>
        </p:nvSpPr>
        <p:spPr>
          <a:xfrm rot="5400000">
            <a:off x="-366712" y="2538412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7" name="Google Shape;537;p49"/>
          <p:cNvSpPr/>
          <p:nvPr/>
        </p:nvSpPr>
        <p:spPr>
          <a:xfrm rot="5400000">
            <a:off x="-366712" y="3881437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2700337" y="404812"/>
            <a:ext cx="589756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服務的特性    </a:t>
            </a:r>
            <a:r>
              <a:rPr lang="en-US" sz="2800" b="0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【 2/2 】</a:t>
            </a:r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2700337" y="1844675"/>
            <a:ext cx="6192837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顧客無法擁有服務的所有權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服務業的尖峰與離峰的需求差異大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服務無法大量產製。在製造業裡，透過生產自動化，產品可大量產製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服務績效很難量化，故不易評估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服務品質由顧客評價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不好或不良的服務無法召回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服務的核心價值在買賣互動中產生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0"/>
          <p:cNvSpPr txBox="1">
            <a:spLocks noGrp="1"/>
          </p:cNvSpPr>
          <p:nvPr>
            <p:ph type="title"/>
          </p:nvPr>
        </p:nvSpPr>
        <p:spPr>
          <a:xfrm>
            <a:off x="1692275" y="609600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顧客滿意度</a:t>
            </a:r>
            <a:endParaRPr/>
          </a:p>
        </p:txBody>
      </p:sp>
      <p:sp>
        <p:nvSpPr>
          <p:cNvPr id="543" name="Google Shape;543;p50"/>
          <p:cNvSpPr txBox="1">
            <a:spLocks noGrp="1"/>
          </p:cNvSpPr>
          <p:nvPr>
            <p:ph type="body" idx="1"/>
          </p:nvPr>
        </p:nvSpPr>
        <p:spPr>
          <a:xfrm>
            <a:off x="663575" y="1600200"/>
            <a:ext cx="8229600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滿意度的形成：歸因理論</a:t>
            </a:r>
            <a:endParaRPr/>
          </a:p>
        </p:txBody>
      </p:sp>
      <p:sp>
        <p:nvSpPr>
          <p:cNvPr id="544" name="Google Shape;544;p50"/>
          <p:cNvSpPr txBox="1"/>
          <p:nvPr/>
        </p:nvSpPr>
        <p:spPr>
          <a:xfrm>
            <a:off x="900112" y="2492375"/>
            <a:ext cx="5759450" cy="822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延誤看診是醫生造成的；其實延誤的原由是可以避免的；而且他經常都犯這毛病。</a:t>
            </a:r>
            <a:endParaRPr/>
          </a:p>
        </p:txBody>
      </p:sp>
      <p:sp>
        <p:nvSpPr>
          <p:cNvPr id="545" name="Google Shape;545;p50"/>
          <p:cNvSpPr/>
          <p:nvPr/>
        </p:nvSpPr>
        <p:spPr>
          <a:xfrm>
            <a:off x="6588125" y="2708275"/>
            <a:ext cx="431800" cy="3603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6" name="Google Shape;546;p50"/>
          <p:cNvSpPr txBox="1"/>
          <p:nvPr/>
        </p:nvSpPr>
        <p:spPr>
          <a:xfrm>
            <a:off x="6948487" y="2636837"/>
            <a:ext cx="1708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對醫生不滿</a:t>
            </a:r>
            <a:endParaRPr/>
          </a:p>
        </p:txBody>
      </p:sp>
      <p:sp>
        <p:nvSpPr>
          <p:cNvPr id="547" name="Google Shape;547;p50"/>
          <p:cNvSpPr txBox="1"/>
          <p:nvPr/>
        </p:nvSpPr>
        <p:spPr>
          <a:xfrm>
            <a:off x="900112" y="3614737"/>
            <a:ext cx="5759450" cy="822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延誤看診是醫生造成的；但原由是無法避免的；他極少延誤看診。</a:t>
            </a:r>
            <a:endParaRPr/>
          </a:p>
        </p:txBody>
      </p:sp>
      <p:sp>
        <p:nvSpPr>
          <p:cNvPr id="548" name="Google Shape;548;p50"/>
          <p:cNvSpPr/>
          <p:nvPr/>
        </p:nvSpPr>
        <p:spPr>
          <a:xfrm>
            <a:off x="6588125" y="3830637"/>
            <a:ext cx="431800" cy="3603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9" name="Google Shape;549;p50"/>
          <p:cNvSpPr txBox="1"/>
          <p:nvPr/>
        </p:nvSpPr>
        <p:spPr>
          <a:xfrm>
            <a:off x="6948487" y="3759200"/>
            <a:ext cx="14033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可以原諒</a:t>
            </a:r>
            <a:endParaRPr/>
          </a:p>
        </p:txBody>
      </p:sp>
      <p:sp>
        <p:nvSpPr>
          <p:cNvPr id="550" name="Google Shape;550;p50"/>
          <p:cNvSpPr txBox="1"/>
          <p:nvPr/>
        </p:nvSpPr>
        <p:spPr>
          <a:xfrm>
            <a:off x="900112" y="4724400"/>
            <a:ext cx="5759450" cy="822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醫生經常延誤看診，原因與他無關，都是醫院的問題。</a:t>
            </a:r>
            <a:endParaRPr/>
          </a:p>
        </p:txBody>
      </p:sp>
      <p:sp>
        <p:nvSpPr>
          <p:cNvPr id="551" name="Google Shape;551;p50"/>
          <p:cNvSpPr/>
          <p:nvPr/>
        </p:nvSpPr>
        <p:spPr>
          <a:xfrm>
            <a:off x="6588125" y="4897437"/>
            <a:ext cx="431800" cy="3603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2" name="Google Shape;552;p50"/>
          <p:cNvSpPr txBox="1"/>
          <p:nvPr/>
        </p:nvSpPr>
        <p:spPr>
          <a:xfrm>
            <a:off x="6948487" y="4826000"/>
            <a:ext cx="1708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對醫院不滿</a:t>
            </a:r>
            <a:endParaRPr/>
          </a:p>
        </p:txBody>
      </p:sp>
      <p:sp>
        <p:nvSpPr>
          <p:cNvPr id="553" name="Google Shape;553;p50"/>
          <p:cNvSpPr/>
          <p:nvPr/>
        </p:nvSpPr>
        <p:spPr>
          <a:xfrm rot="5400000">
            <a:off x="-366712" y="2538412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4" name="Google Shape;554;p50"/>
          <p:cNvSpPr/>
          <p:nvPr/>
        </p:nvSpPr>
        <p:spPr>
          <a:xfrm rot="5400000">
            <a:off x="-366712" y="3881437"/>
            <a:ext cx="1327150" cy="485775"/>
          </a:xfrm>
          <a:prstGeom prst="homePlate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1"/>
          <p:cNvSpPr txBox="1"/>
          <p:nvPr/>
        </p:nvSpPr>
        <p:spPr>
          <a:xfrm>
            <a:off x="663575" y="63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顧客滿意度</a:t>
            </a:r>
            <a:r>
              <a:rPr lang="en-US" sz="40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/>
          </a:p>
        </p:txBody>
      </p:sp>
      <p:sp>
        <p:nvSpPr>
          <p:cNvPr id="560" name="Google Shape;560;p51"/>
          <p:cNvSpPr txBox="1"/>
          <p:nvPr/>
        </p:nvSpPr>
        <p:spPr>
          <a:xfrm>
            <a:off x="663575" y="1960562"/>
            <a:ext cx="82296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Noto Sans Symbols"/>
              <a:buChar char="⇨"/>
            </a:pPr>
            <a:r>
              <a:rPr lang="en-US" sz="32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滿意度的形成：歸因理論</a:t>
            </a:r>
            <a:endParaRPr/>
          </a:p>
        </p:txBody>
      </p:sp>
      <p:sp>
        <p:nvSpPr>
          <p:cNvPr id="561" name="Google Shape;561;p51"/>
          <p:cNvSpPr txBox="1"/>
          <p:nvPr/>
        </p:nvSpPr>
        <p:spPr>
          <a:xfrm>
            <a:off x="1331912" y="3141662"/>
            <a:ext cx="6911975" cy="2092325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63500" dist="143684" dir="8100000">
              <a:schemeClr val="accent2">
                <a:alpha val="49803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3537" marR="0" lvl="0" indent="-3635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如何向顧客解釋表現欠佳的原因？</a:t>
            </a:r>
            <a:endParaRPr/>
          </a:p>
          <a:p>
            <a:pPr marL="363537" marR="0" lvl="0" indent="-36353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說服顧客是外部不可控制的原因所造成的（但要小心別被認為推卸責任）</a:t>
            </a:r>
            <a:endParaRPr/>
          </a:p>
          <a:p>
            <a:pPr marL="363537" marR="0" lvl="0" indent="-36353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保證盡力改善，以後不會發生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52" descr="圖15-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417637"/>
            <a:ext cx="8305800" cy="36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3"/>
          <p:cNvSpPr txBox="1">
            <a:spLocks noGrp="1"/>
          </p:cNvSpPr>
          <p:nvPr>
            <p:ph type="title"/>
          </p:nvPr>
        </p:nvSpPr>
        <p:spPr>
          <a:xfrm>
            <a:off x="1692275" y="404812"/>
            <a:ext cx="66897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提高顧客滿意度</a:t>
            </a:r>
            <a:endParaRPr/>
          </a:p>
        </p:txBody>
      </p:sp>
      <p:sp>
        <p:nvSpPr>
          <p:cNvPr id="572" name="Google Shape;572;p53"/>
          <p:cNvSpPr txBox="1">
            <a:spLocks noGrp="1"/>
          </p:cNvSpPr>
          <p:nvPr>
            <p:ph type="body" idx="1"/>
          </p:nvPr>
        </p:nvSpPr>
        <p:spPr>
          <a:xfrm>
            <a:off x="2987675" y="1700212"/>
            <a:ext cx="5318125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⇨"/>
            </a:pPr>
            <a:r>
              <a:rPr lang="en-US" sz="28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提高顧客滿意度八大原則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充分瞭解顧客的需求及期望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提高業務人員、服務人員的溝通能力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對顧客所提出的要求或訴求要快速回應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加強顧客服務理念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加強服務人員的儀態及禮貌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強化服務水準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廣告不宜太跨張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91966"/>
              </a:buClr>
              <a:buSzPts val="2200"/>
              <a:buFont typeface="DFKai-SB"/>
              <a:buChar char="•"/>
            </a:pPr>
            <a:r>
              <a:rPr lang="en-US" sz="2200" b="1" i="0" u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對顧客的承諾一定要履行，做不到的事不應向顧客承諾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4"/>
          <p:cNvSpPr txBox="1"/>
          <p:nvPr/>
        </p:nvSpPr>
        <p:spPr>
          <a:xfrm>
            <a:off x="2195512" y="609600"/>
            <a:ext cx="60261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DFKai-SB"/>
              <a:buNone/>
            </a:pPr>
            <a:r>
              <a:rPr lang="en-US" sz="4400" b="1" i="0" u="none">
                <a:solidFill>
                  <a:srgbClr val="800000"/>
                </a:solidFill>
                <a:latin typeface="DFKai-SB"/>
                <a:ea typeface="DFKai-SB"/>
                <a:cs typeface="DFKai-SB"/>
                <a:sym typeface="DFKai-SB"/>
              </a:rPr>
              <a:t>顧客滿意度</a:t>
            </a:r>
            <a:endParaRPr/>
          </a:p>
        </p:txBody>
      </p:sp>
      <p:sp>
        <p:nvSpPr>
          <p:cNvPr id="578" name="Google Shape;578;p54"/>
          <p:cNvSpPr txBox="1"/>
          <p:nvPr/>
        </p:nvSpPr>
        <p:spPr>
          <a:xfrm>
            <a:off x="2700337" y="1752600"/>
            <a:ext cx="5832475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Noto Sans Symbols"/>
              <a:buChar char="⇨"/>
            </a:pPr>
            <a:r>
              <a:rPr lang="en-US" sz="3200" b="1" i="0" u="none">
                <a:solidFill>
                  <a:srgbClr val="0D0D0D"/>
                </a:solidFill>
                <a:latin typeface="DFKai-SB"/>
                <a:ea typeface="DFKai-SB"/>
                <a:cs typeface="DFKai-SB"/>
                <a:sym typeface="DFKai-SB"/>
              </a:rPr>
              <a:t>顧客滿意度的追縱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 strike="noStrike" cap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顧客流失分析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DFKai-SB"/>
              <a:buChar char="•"/>
            </a:pPr>
            <a:r>
              <a:rPr lang="en-US" sz="2400" b="0" i="0" u="none" strike="noStrike" cap="none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定期檢查顧客流失率與原因等，以求改進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1966"/>
              </a:buClr>
              <a:buSzPts val="2600"/>
              <a:buFont typeface="DFKai-SB"/>
              <a:buChar char="•"/>
            </a:pPr>
            <a:r>
              <a:rPr lang="en-US" sz="2600" b="1" i="0" u="none" strike="noStrike" cap="none">
                <a:solidFill>
                  <a:srgbClr val="191966"/>
                </a:solidFill>
                <a:latin typeface="DFKai-SB"/>
                <a:ea typeface="DFKai-SB"/>
                <a:cs typeface="DFKai-SB"/>
                <a:sym typeface="DFKai-SB"/>
              </a:rPr>
              <a:t>申訴與建議制度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DFKai-SB"/>
              <a:buChar char="•"/>
            </a:pPr>
            <a:r>
              <a:rPr lang="en-US" sz="2400" b="0" i="0" u="none" strike="noStrike" cap="none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為消費者設立投訴管道，並在內部建立檢討機制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6" descr="表15-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1196975"/>
            <a:ext cx="7080250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7" descr="表15-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457200"/>
            <a:ext cx="7529512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8" descr="圖15-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262" y="1571625"/>
            <a:ext cx="8305800" cy="2919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9" descr="表15-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5712" y="692150"/>
            <a:ext cx="7888287" cy="576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942</Words>
  <Application>Microsoft Office PowerPoint</Application>
  <PresentationFormat>如螢幕大小 (4:3)</PresentationFormat>
  <Paragraphs>340</Paragraphs>
  <Slides>54</Slides>
  <Notes>54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54</vt:i4>
      </vt:variant>
    </vt:vector>
  </HeadingPairs>
  <TitlesOfParts>
    <vt:vector size="60" baseType="lpstr">
      <vt:lpstr>Noto Sans Symbols</vt:lpstr>
      <vt:lpstr>DFKai-SB</vt:lpstr>
      <vt:lpstr>Arial</vt:lpstr>
      <vt:lpstr>Times New Roman</vt:lpstr>
      <vt:lpstr>Verdana</vt:lpstr>
      <vt:lpstr>預設簡報設計</vt:lpstr>
      <vt:lpstr>溝通服務品質</vt:lpstr>
      <vt:lpstr>學習內容</vt:lpstr>
      <vt:lpstr>服務的意義</vt:lpstr>
      <vt:lpstr>服務的特性    【 1/2 】</vt:lpstr>
      <vt:lpstr>服務的特性    【 2/2 】</vt:lpstr>
      <vt:lpstr>PowerPoint 簡報</vt:lpstr>
      <vt:lpstr>PowerPoint 簡報</vt:lpstr>
      <vt:lpstr>PowerPoint 簡報</vt:lpstr>
      <vt:lpstr>PowerPoint 簡報</vt:lpstr>
      <vt:lpstr>服務品質的特性    【1/2】</vt:lpstr>
      <vt:lpstr>服務品質的特性  【2/2】</vt:lpstr>
      <vt:lpstr>服務品質決定因素【1/2】</vt:lpstr>
      <vt:lpstr>服務品質決定因素【2/2】</vt:lpstr>
      <vt:lpstr>顧客知覺價值 1/13</vt:lpstr>
      <vt:lpstr>顧客知覺價值 2/13</vt:lpstr>
      <vt:lpstr>顧客知覺價值 3/13</vt:lpstr>
      <vt:lpstr>顧客知覺價值 4/13</vt:lpstr>
      <vt:lpstr>顧客知覺價值 5/13</vt:lpstr>
      <vt:lpstr>顧客知覺價值 6/13</vt:lpstr>
      <vt:lpstr>顧客知覺價值 7/13</vt:lpstr>
      <vt:lpstr>顧客知覺價值 8/13</vt:lpstr>
      <vt:lpstr>顧客知覺價值 9/13</vt:lpstr>
      <vt:lpstr>顧客知覺價值 10/13</vt:lpstr>
      <vt:lpstr>顧客知覺價值 10/13</vt:lpstr>
      <vt:lpstr>顧客知覺價值 11/13</vt:lpstr>
      <vt:lpstr>顧客知覺價值 12/13</vt:lpstr>
      <vt:lpstr>顧客知覺價值 13/13</vt:lpstr>
      <vt:lpstr>服務品質衡量的問題</vt:lpstr>
      <vt:lpstr>PowerPoint 簡報</vt:lpstr>
      <vt:lpstr>PZB服務品質模式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品質衡量項目、品質構面及整體SERVQUAL點數之計算</vt:lpstr>
      <vt:lpstr>品質衡量項目、品質構面及整體SERVQUAL點數之計算</vt:lpstr>
      <vt:lpstr>服務品質之管制【 1/3 】</vt:lpstr>
      <vt:lpstr>服務品質之管制【 2/3 】</vt:lpstr>
      <vt:lpstr>服務品質之管制【 3/3 】</vt:lpstr>
      <vt:lpstr>二、服務品質 4/8</vt:lpstr>
      <vt:lpstr>顧客滿意度</vt:lpstr>
      <vt:lpstr>顧客滿意度</vt:lpstr>
      <vt:lpstr>顧客滿意度</vt:lpstr>
      <vt:lpstr>PowerPoint 簡報</vt:lpstr>
      <vt:lpstr>顧客滿意度 </vt:lpstr>
      <vt:lpstr>顧客滿意度</vt:lpstr>
      <vt:lpstr>顧客滿意度</vt:lpstr>
      <vt:lpstr>PowerPoint 簡報</vt:lpstr>
      <vt:lpstr>PowerPoint 簡報</vt:lpstr>
      <vt:lpstr>提高顧客滿意度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機構服務品質</dc:title>
  <dc:creator>Chiu-Chin Huang</dc:creator>
  <cp:lastModifiedBy>user</cp:lastModifiedBy>
  <cp:revision>3</cp:revision>
  <dcterms:created xsi:type="dcterms:W3CDTF">1601-01-01T00:00:00Z</dcterms:created>
  <dcterms:modified xsi:type="dcterms:W3CDTF">2024-05-08T05:53:53Z</dcterms:modified>
</cp:coreProperties>
</file>